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5251496-35CD-4957-AACF-D76F51DC5242}" type="datetimeFigureOut">
              <a:rPr lang="pl-PL" smtClean="0"/>
              <a:t>2016-05-04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79245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5251496-35CD-4957-AACF-D76F51DC5242}" type="datetimeFigureOut">
              <a:rPr lang="pl-PL" smtClean="0"/>
              <a:t>2016-05-04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123612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5251496-35CD-4957-AACF-D76F51DC5242}" type="datetimeFigureOut">
              <a:rPr lang="pl-PL" smtClean="0"/>
              <a:t>2016-05-04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202815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5251496-35CD-4957-AACF-D76F51DC5242}" type="datetimeFigureOut">
              <a:rPr lang="pl-PL" smtClean="0"/>
              <a:t>2016-05-04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371651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251496-35CD-4957-AACF-D76F51DC5242}" type="datetimeFigureOut">
              <a:rPr lang="pl-PL" smtClean="0"/>
              <a:t>2016-05-04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189793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5251496-35CD-4957-AACF-D76F51DC5242}" type="datetimeFigureOut">
              <a:rPr lang="pl-PL" smtClean="0"/>
              <a:t>2016-05-04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11747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5251496-35CD-4957-AACF-D76F51DC5242}" type="datetimeFigureOut">
              <a:rPr lang="pl-PL" smtClean="0"/>
              <a:t>2016-05-04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68996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5251496-35CD-4957-AACF-D76F51DC5242}" type="datetimeFigureOut">
              <a:rPr lang="pl-PL" smtClean="0"/>
              <a:t>2016-05-04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382572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5251496-35CD-4957-AACF-D76F51DC5242}" type="datetimeFigureOut">
              <a:rPr lang="pl-PL" smtClean="0"/>
              <a:t>2016-05-04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386253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5251496-35CD-4957-AACF-D76F51DC5242}" type="datetimeFigureOut">
              <a:rPr lang="pl-PL" smtClean="0"/>
              <a:t>2016-05-04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176098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5251496-35CD-4957-AACF-D76F51DC5242}" type="datetimeFigureOut">
              <a:rPr lang="pl-PL" smtClean="0"/>
              <a:t>2016-05-04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31AB9F-5730-48F5-B4FA-17404E0E59EC}" type="slidenum">
              <a:rPr lang="pl-PL" smtClean="0"/>
              <a:t>‹#›</a:t>
            </a:fld>
            <a:endParaRPr lang="pl-PL"/>
          </a:p>
        </p:txBody>
      </p:sp>
    </p:spTree>
    <p:extLst>
      <p:ext uri="{BB962C8B-B14F-4D97-AF65-F5344CB8AC3E}">
        <p14:creationId xmlns:p14="http://schemas.microsoft.com/office/powerpoint/2010/main" val="79753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51496-35CD-4957-AACF-D76F51DC5242}" type="datetimeFigureOut">
              <a:rPr lang="pl-PL" smtClean="0"/>
              <a:t>2016-05-04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1AB9F-5730-48F5-B4FA-17404E0E59EC}" type="slidenum">
              <a:rPr lang="pl-PL" smtClean="0"/>
              <a:t>‹#›</a:t>
            </a:fld>
            <a:endParaRPr lang="pl-PL"/>
          </a:p>
        </p:txBody>
      </p:sp>
    </p:spTree>
    <p:extLst>
      <p:ext uri="{BB962C8B-B14F-4D97-AF65-F5344CB8AC3E}">
        <p14:creationId xmlns:p14="http://schemas.microsoft.com/office/powerpoint/2010/main" val="398615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8052619" y="5338351"/>
            <a:ext cx="3569110"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2400" b="1" dirty="0" smtClean="0">
                <a:ln/>
                <a:solidFill>
                  <a:schemeClr val="accent2">
                    <a:lumMod val="75000"/>
                  </a:schemeClr>
                </a:solidFill>
              </a:rPr>
              <a:t>Przygotowała: Ewa Kremer</a:t>
            </a:r>
            <a:endParaRPr lang="pl-PL" sz="2400" b="1" dirty="0">
              <a:ln/>
              <a:solidFill>
                <a:schemeClr val="accent2">
                  <a:lumMod val="75000"/>
                </a:schemeClr>
              </a:solidFill>
            </a:endParaRPr>
          </a:p>
        </p:txBody>
      </p:sp>
      <p:sp>
        <p:nvSpPr>
          <p:cNvPr id="5" name="Prostokąt 4"/>
          <p:cNvSpPr/>
          <p:nvPr/>
        </p:nvSpPr>
        <p:spPr>
          <a:xfrm>
            <a:off x="855407" y="2300124"/>
            <a:ext cx="10225548" cy="1446550"/>
          </a:xfrm>
          <a:prstGeom prst="rect">
            <a:avLst/>
          </a:prstGeom>
          <a:noFill/>
        </p:spPr>
        <p:txBody>
          <a:bodyPr wrap="square" lIns="91440" tIns="45720" rIns="91440" bIns="45720">
            <a:spAutoFit/>
          </a:bodyPr>
          <a:lstStyle/>
          <a:p>
            <a:pPr algn="ctr"/>
            <a:r>
              <a:rPr lang="pl-PL" sz="8800" b="1" cap="none" spc="0" dirty="0" smtClean="0">
                <a:ln w="22225">
                  <a:solidFill>
                    <a:schemeClr val="bg2">
                      <a:lumMod val="50000"/>
                    </a:schemeClr>
                  </a:solidFill>
                  <a:prstDash val="solid"/>
                </a:ln>
                <a:solidFill>
                  <a:schemeClr val="accent2">
                    <a:lumMod val="75000"/>
                  </a:schemeClr>
                </a:solidFill>
                <a:effectLst/>
              </a:rPr>
              <a:t>PAPIEROWA WIKLINA</a:t>
            </a:r>
            <a:endParaRPr lang="pl-PL" sz="8800" b="1" cap="none" spc="0" dirty="0">
              <a:ln w="22225">
                <a:solidFill>
                  <a:schemeClr val="bg2">
                    <a:lumMod val="50000"/>
                  </a:schemeClr>
                </a:solidFill>
                <a:prstDash val="solid"/>
              </a:ln>
              <a:solidFill>
                <a:schemeClr val="accent2">
                  <a:lumMod val="75000"/>
                </a:schemeClr>
              </a:solidFill>
              <a:effectLst/>
            </a:endParaRPr>
          </a:p>
        </p:txBody>
      </p:sp>
    </p:spTree>
    <p:extLst>
      <p:ext uri="{BB962C8B-B14F-4D97-AF65-F5344CB8AC3E}">
        <p14:creationId xmlns:p14="http://schemas.microsoft.com/office/powerpoint/2010/main" val="3566805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1258529" y="21401"/>
            <a:ext cx="9350477"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smtClean="0">
                <a:ln/>
                <a:solidFill>
                  <a:srgbClr val="ED7D31">
                    <a:lumMod val="50000"/>
                  </a:srgbClr>
                </a:solidFill>
              </a:rPr>
              <a:t>Dalsze wyplatanie koszyka/wazonu – w górę</a:t>
            </a:r>
            <a:endParaRPr lang="pl-PL" sz="4000" b="1" cap="small" dirty="0">
              <a:ln/>
              <a:solidFill>
                <a:srgbClr val="ED7D31">
                  <a:lumMod val="50000"/>
                </a:srgbClr>
              </a:solidFill>
            </a:endParaRPr>
          </a:p>
        </p:txBody>
      </p:sp>
      <p:sp>
        <p:nvSpPr>
          <p:cNvPr id="2" name="pole tekstowe 1"/>
          <p:cNvSpPr txBox="1"/>
          <p:nvPr/>
        </p:nvSpPr>
        <p:spPr>
          <a:xfrm>
            <a:off x="428452" y="647749"/>
            <a:ext cx="4733483" cy="2862322"/>
          </a:xfrm>
          <a:prstGeom prst="rect">
            <a:avLst/>
          </a:prstGeom>
          <a:noFill/>
        </p:spPr>
        <p:txBody>
          <a:bodyPr wrap="square" rtlCol="0">
            <a:spAutoFit/>
          </a:bodyPr>
          <a:lstStyle/>
          <a:p>
            <a:r>
              <a:rPr lang="pl-PL" sz="2000" cap="small" dirty="0">
                <a:solidFill>
                  <a:prstClr val="black"/>
                </a:solidFill>
              </a:rPr>
              <a:t>1. </a:t>
            </a:r>
            <a:r>
              <a:rPr lang="pl-PL" sz="2000" cap="small" dirty="0" smtClean="0">
                <a:solidFill>
                  <a:prstClr val="black"/>
                </a:solidFill>
              </a:rPr>
              <a:t>Boczne rurki rozpoczynamy zaginać ku górze, a rurki główne przeplatamy tak jak przy wyplataniu dna -</a:t>
            </a:r>
            <a:r>
              <a:rPr lang="pl-PL" sz="2000" cap="small" dirty="0">
                <a:solidFill>
                  <a:prstClr val="black"/>
                </a:solidFill>
              </a:rPr>
              <a:t> Dołożona rurka dodatkowa tworzy dwie rurki do wyplatania. Trzeba je przekładać naprzemiennie, zawsze w tym samym kierunku i w tej samej kolejności. Rurki przekładamy </a:t>
            </a:r>
            <a:r>
              <a:rPr lang="pl-PL" sz="2000" cap="small" dirty="0" smtClean="0">
                <a:solidFill>
                  <a:prstClr val="black"/>
                </a:solidFill>
              </a:rPr>
              <a:t>po kolei przez boczne rurki. Rurki „chodzą” na zmianę, raz z tyłu, raz z przodu (raz w środku, raz na zewnątrz)</a:t>
            </a:r>
            <a:endParaRPr lang="pl-PL" sz="2000" cap="small" dirty="0">
              <a:solidFill>
                <a:prstClr val="black"/>
              </a:solidFill>
            </a:endParaRPr>
          </a:p>
        </p:txBody>
      </p:sp>
      <p:sp>
        <p:nvSpPr>
          <p:cNvPr id="16" name="pole tekstowe 15"/>
          <p:cNvSpPr txBox="1"/>
          <p:nvPr/>
        </p:nvSpPr>
        <p:spPr>
          <a:xfrm>
            <a:off x="5862887" y="721681"/>
            <a:ext cx="6211126" cy="1938992"/>
          </a:xfrm>
          <a:prstGeom prst="rect">
            <a:avLst/>
          </a:prstGeom>
          <a:noFill/>
        </p:spPr>
        <p:txBody>
          <a:bodyPr wrap="square" rtlCol="0">
            <a:spAutoFit/>
          </a:bodyPr>
          <a:lstStyle/>
          <a:p>
            <a:r>
              <a:rPr lang="pl-PL" sz="2000" cap="small" dirty="0" smtClean="0">
                <a:solidFill>
                  <a:prstClr val="black"/>
                </a:solidFill>
              </a:rPr>
              <a:t>2. Kontynuujemy wyplatanie stawiając boczne rurki do pionu. Formujemy pożądany kształt. Jeśli robimy wazonik, trzeba formować rurki na zewnątrz, aby nam się rozszerzało dno. Można również pożądany „kształt umieścić” do środka koszyka/wazonu, łatwiej wtedy trzymać się kształtu jaki chcemy osiągnąć.</a:t>
            </a:r>
            <a:endParaRPr lang="pl-PL" sz="2000" cap="small" dirty="0">
              <a:solidFill>
                <a:prstClr val="black"/>
              </a:solidFill>
            </a:endParaRPr>
          </a:p>
        </p:txBody>
      </p:sp>
      <p:pic>
        <p:nvPicPr>
          <p:cNvPr id="8" name="Obraz 7"/>
          <p:cNvPicPr>
            <a:picLocks noChangeAspect="1"/>
          </p:cNvPicPr>
          <p:nvPr/>
        </p:nvPicPr>
        <p:blipFill rotWithShape="1">
          <a:blip r:embed="rId2" cstate="print">
            <a:extLst>
              <a:ext uri="{28A0092B-C50C-407E-A947-70E740481C1C}">
                <a14:useLocalDpi xmlns:a14="http://schemas.microsoft.com/office/drawing/2010/main" val="0"/>
              </a:ext>
            </a:extLst>
          </a:blip>
          <a:srcRect r="15917" b="18478"/>
          <a:stretch/>
        </p:blipFill>
        <p:spPr>
          <a:xfrm rot="169967">
            <a:off x="884902" y="3684857"/>
            <a:ext cx="3556211" cy="2585921"/>
          </a:xfrm>
          <a:prstGeom prst="rect">
            <a:avLst/>
          </a:prstGeom>
        </p:spPr>
      </p:pic>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4939" t="11180" r="11706" b="18351"/>
          <a:stretch/>
        </p:blipFill>
        <p:spPr>
          <a:xfrm rot="21302772">
            <a:off x="6367047" y="2628450"/>
            <a:ext cx="2310580" cy="1465006"/>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l="20858" t="20846" r="26930" b="18191"/>
          <a:stretch/>
        </p:blipFill>
        <p:spPr>
          <a:xfrm rot="204706">
            <a:off x="6873280" y="4416528"/>
            <a:ext cx="1817537" cy="1591629"/>
          </a:xfrm>
          <a:prstGeom prst="rect">
            <a:avLst/>
          </a:prstGeom>
        </p:spPr>
      </p:pic>
      <p:pic>
        <p:nvPicPr>
          <p:cNvPr id="13" name="Obraz 12"/>
          <p:cNvPicPr>
            <a:picLocks noChangeAspect="1"/>
          </p:cNvPicPr>
          <p:nvPr/>
        </p:nvPicPr>
        <p:blipFill rotWithShape="1">
          <a:blip r:embed="rId5" cstate="print">
            <a:extLst>
              <a:ext uri="{28A0092B-C50C-407E-A947-70E740481C1C}">
                <a14:useLocalDpi xmlns:a14="http://schemas.microsoft.com/office/drawing/2010/main" val="0"/>
              </a:ext>
            </a:extLst>
          </a:blip>
          <a:srcRect l="3628" t="456" r="5665" b="9862"/>
          <a:stretch/>
        </p:blipFill>
        <p:spPr>
          <a:xfrm rot="242290">
            <a:off x="8927231" y="3462318"/>
            <a:ext cx="2956117" cy="2192074"/>
          </a:xfrm>
          <a:prstGeom prst="rect">
            <a:avLst/>
          </a:prstGeom>
        </p:spPr>
      </p:pic>
    </p:spTree>
    <p:extLst>
      <p:ext uri="{BB962C8B-B14F-4D97-AF65-F5344CB8AC3E}">
        <p14:creationId xmlns:p14="http://schemas.microsoft.com/office/powerpoint/2010/main" val="102460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98323" y="21401"/>
            <a:ext cx="11877367"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a:ln/>
                <a:solidFill>
                  <a:srgbClr val="ED7D31">
                    <a:lumMod val="50000"/>
                  </a:srgbClr>
                </a:solidFill>
              </a:rPr>
              <a:t>Dalsze wyplatanie koszyka/wazonu – w </a:t>
            </a:r>
            <a:r>
              <a:rPr lang="pl-PL" sz="4000" b="1" cap="small" dirty="0" smtClean="0">
                <a:ln/>
                <a:solidFill>
                  <a:srgbClr val="ED7D31">
                    <a:lumMod val="50000"/>
                  </a:srgbClr>
                </a:solidFill>
              </a:rPr>
              <a:t>górę – ciąg dalszy</a:t>
            </a:r>
            <a:endParaRPr lang="pl-PL" sz="4000" b="1" cap="small" dirty="0">
              <a:ln/>
              <a:solidFill>
                <a:srgbClr val="ED7D31">
                  <a:lumMod val="50000"/>
                </a:srgbClr>
              </a:solidFill>
            </a:endParaRPr>
          </a:p>
        </p:txBody>
      </p:sp>
      <p:sp>
        <p:nvSpPr>
          <p:cNvPr id="2" name="pole tekstowe 1"/>
          <p:cNvSpPr txBox="1"/>
          <p:nvPr/>
        </p:nvSpPr>
        <p:spPr>
          <a:xfrm>
            <a:off x="428452" y="647749"/>
            <a:ext cx="6631109" cy="400110"/>
          </a:xfrm>
          <a:prstGeom prst="rect">
            <a:avLst/>
          </a:prstGeom>
          <a:noFill/>
        </p:spPr>
        <p:txBody>
          <a:bodyPr wrap="square" rtlCol="0">
            <a:spAutoFit/>
          </a:bodyPr>
          <a:lstStyle/>
          <a:p>
            <a:r>
              <a:rPr lang="pl-PL" sz="2000" cap="small" dirty="0" smtClean="0">
                <a:solidFill>
                  <a:prstClr val="black"/>
                </a:solidFill>
              </a:rPr>
              <a:t>3. Wyplatamy dalej i formujemy pożądane kształty </a:t>
            </a:r>
            <a:endParaRPr lang="pl-PL" sz="2000" cap="small" dirty="0">
              <a:solidFill>
                <a:prstClr val="black"/>
              </a:solidFill>
            </a:endParaRPr>
          </a:p>
        </p:txBody>
      </p:sp>
      <p:pic>
        <p:nvPicPr>
          <p:cNvPr id="3" name="Obraz 2"/>
          <p:cNvPicPr>
            <a:picLocks noChangeAspect="1"/>
          </p:cNvPicPr>
          <p:nvPr/>
        </p:nvPicPr>
        <p:blipFill rotWithShape="1">
          <a:blip r:embed="rId2" cstate="print">
            <a:extLst>
              <a:ext uri="{28A0092B-C50C-407E-A947-70E740481C1C}">
                <a14:useLocalDpi xmlns:a14="http://schemas.microsoft.com/office/drawing/2010/main" val="0"/>
              </a:ext>
            </a:extLst>
          </a:blip>
          <a:srcRect l="2381" t="10344" r="12121" b="2873"/>
          <a:stretch/>
        </p:blipFill>
        <p:spPr>
          <a:xfrm rot="21318651">
            <a:off x="395745" y="1234805"/>
            <a:ext cx="3836677" cy="2933359"/>
          </a:xfrm>
          <a:prstGeom prst="rect">
            <a:avLst/>
          </a:prstGeom>
        </p:spPr>
      </p:pic>
      <p:pic>
        <p:nvPicPr>
          <p:cNvPr id="5" name="Obraz 4"/>
          <p:cNvPicPr>
            <a:picLocks noChangeAspect="1"/>
          </p:cNvPicPr>
          <p:nvPr/>
        </p:nvPicPr>
        <p:blipFill rotWithShape="1">
          <a:blip r:embed="rId3" cstate="print">
            <a:extLst>
              <a:ext uri="{28A0092B-C50C-407E-A947-70E740481C1C}">
                <a14:useLocalDpi xmlns:a14="http://schemas.microsoft.com/office/drawing/2010/main" val="0"/>
              </a:ext>
            </a:extLst>
          </a:blip>
          <a:srcRect l="15238" t="6827" r="19287" b="11587"/>
          <a:stretch/>
        </p:blipFill>
        <p:spPr>
          <a:xfrm rot="281087">
            <a:off x="3959363" y="2501227"/>
            <a:ext cx="3657886" cy="3418463"/>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23889">
            <a:off x="7654080" y="935002"/>
            <a:ext cx="3929457" cy="2947092"/>
          </a:xfrm>
          <a:prstGeom prst="rect">
            <a:avLst/>
          </a:prstGeom>
        </p:spPr>
      </p:pic>
      <p:pic>
        <p:nvPicPr>
          <p:cNvPr id="7" name="Obraz 6"/>
          <p:cNvPicPr>
            <a:picLocks noChangeAspect="1"/>
          </p:cNvPicPr>
          <p:nvPr/>
        </p:nvPicPr>
        <p:blipFill rotWithShape="1">
          <a:blip r:embed="rId5" cstate="print">
            <a:extLst>
              <a:ext uri="{28A0092B-C50C-407E-A947-70E740481C1C}">
                <a14:useLocalDpi xmlns:a14="http://schemas.microsoft.com/office/drawing/2010/main" val="0"/>
              </a:ext>
            </a:extLst>
          </a:blip>
          <a:srcRect l="11727" t="3078" r="9679" b="16411"/>
          <a:stretch/>
        </p:blipFill>
        <p:spPr>
          <a:xfrm rot="323351">
            <a:off x="8111888" y="4061640"/>
            <a:ext cx="3319210" cy="2550124"/>
          </a:xfrm>
          <a:prstGeom prst="rect">
            <a:avLst/>
          </a:prstGeom>
        </p:spPr>
      </p:pic>
      <p:sp>
        <p:nvSpPr>
          <p:cNvPr id="15" name="pole tekstowe 14"/>
          <p:cNvSpPr txBox="1"/>
          <p:nvPr/>
        </p:nvSpPr>
        <p:spPr>
          <a:xfrm>
            <a:off x="635783" y="4875001"/>
            <a:ext cx="2667855" cy="1633954"/>
          </a:xfrm>
          <a:prstGeom prst="rect">
            <a:avLst/>
          </a:prstGeom>
          <a:noFill/>
        </p:spPr>
        <p:txBody>
          <a:bodyPr wrap="square" rtlCol="0">
            <a:spAutoFit/>
          </a:bodyPr>
          <a:lstStyle/>
          <a:p>
            <a:r>
              <a:rPr lang="pl-PL" sz="2000" cap="small" dirty="0">
                <a:solidFill>
                  <a:prstClr val="black"/>
                </a:solidFill>
              </a:rPr>
              <a:t>4</a:t>
            </a:r>
            <a:r>
              <a:rPr lang="pl-PL" sz="2000" cap="small" dirty="0" smtClean="0">
                <a:solidFill>
                  <a:prstClr val="black"/>
                </a:solidFill>
              </a:rPr>
              <a:t>. Wyplatamy do momentu, gdy stwierdzimy, że kształt i rozmiar już nam odpowiada </a:t>
            </a:r>
            <a:r>
              <a:rPr lang="pl-PL" sz="2000" cap="small" dirty="0" smtClean="0">
                <a:solidFill>
                  <a:prstClr val="black"/>
                </a:solidFill>
                <a:sym typeface="Wingdings" panose="05000000000000000000" pitchFamily="2" charset="2"/>
              </a:rPr>
              <a:t></a:t>
            </a:r>
            <a:endParaRPr lang="pl-PL" sz="2000" cap="small" dirty="0">
              <a:solidFill>
                <a:prstClr val="black"/>
              </a:solidFill>
            </a:endParaRPr>
          </a:p>
        </p:txBody>
      </p:sp>
    </p:spTree>
    <p:extLst>
      <p:ext uri="{BB962C8B-B14F-4D97-AF65-F5344CB8AC3E}">
        <p14:creationId xmlns:p14="http://schemas.microsoft.com/office/powerpoint/2010/main" val="2108221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3136490" y="21401"/>
            <a:ext cx="8839200"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smtClean="0">
                <a:ln/>
                <a:solidFill>
                  <a:srgbClr val="ED7D31">
                    <a:lumMod val="50000"/>
                  </a:srgbClr>
                </a:solidFill>
              </a:rPr>
              <a:t>Zakańczanie koszyka/wazonu</a:t>
            </a:r>
            <a:endParaRPr lang="pl-PL" sz="4000" b="1" cap="small" dirty="0">
              <a:ln/>
              <a:solidFill>
                <a:srgbClr val="ED7D31">
                  <a:lumMod val="50000"/>
                </a:srgbClr>
              </a:solidFill>
            </a:endParaRPr>
          </a:p>
        </p:txBody>
      </p:sp>
      <p:sp>
        <p:nvSpPr>
          <p:cNvPr id="2" name="pole tekstowe 1"/>
          <p:cNvSpPr txBox="1"/>
          <p:nvPr/>
        </p:nvSpPr>
        <p:spPr>
          <a:xfrm>
            <a:off x="428452" y="647749"/>
            <a:ext cx="10642671" cy="1015663"/>
          </a:xfrm>
          <a:prstGeom prst="rect">
            <a:avLst/>
          </a:prstGeom>
          <a:noFill/>
        </p:spPr>
        <p:txBody>
          <a:bodyPr wrap="square" rtlCol="0">
            <a:spAutoFit/>
          </a:bodyPr>
          <a:lstStyle/>
          <a:p>
            <a:r>
              <a:rPr lang="pl-PL" sz="2000" cap="small" dirty="0" smtClean="0">
                <a:solidFill>
                  <a:prstClr val="black"/>
                </a:solidFill>
              </a:rPr>
              <a:t> Rurki boczne należy wkładać pod spód wyplecionych – jak na rysunku; w lewą stronę po kolei każda. Wszystkie należy przykleić klejem magikiem. Rurki główne również należy gdzieś „wcisnąć”, tak aby wszystko wyglądało schludnie </a:t>
            </a:r>
            <a:endParaRPr lang="pl-PL" sz="2000" cap="small" dirty="0">
              <a:solidFill>
                <a:prstClr val="black"/>
              </a:solidFill>
            </a:endParaRPr>
          </a:p>
        </p:txBody>
      </p:sp>
      <p:sp>
        <p:nvSpPr>
          <p:cNvPr id="15" name="pole tekstowe 14"/>
          <p:cNvSpPr txBox="1"/>
          <p:nvPr/>
        </p:nvSpPr>
        <p:spPr>
          <a:xfrm>
            <a:off x="6348324" y="2107719"/>
            <a:ext cx="4585147" cy="3170099"/>
          </a:xfrm>
          <a:prstGeom prst="rect">
            <a:avLst/>
          </a:prstGeom>
          <a:noFill/>
        </p:spPr>
        <p:txBody>
          <a:bodyPr wrap="square" rtlCol="0">
            <a:spAutoFit/>
          </a:bodyPr>
          <a:lstStyle/>
          <a:p>
            <a:r>
              <a:rPr lang="pl-PL" sz="2000" cap="small" dirty="0" smtClean="0">
                <a:solidFill>
                  <a:prstClr val="black"/>
                </a:solidFill>
              </a:rPr>
              <a:t>Kiedy nasz koszyk/wazon lub inny wytwór jest już gotowy, wtedy zostało nam tylko ozdobić to, co zrobiliśmy. Można użyć farb akrylowych lub </a:t>
            </a:r>
            <a:r>
              <a:rPr lang="pl-PL" sz="2000" cap="small" dirty="0" err="1" smtClean="0">
                <a:solidFill>
                  <a:prstClr val="black"/>
                </a:solidFill>
              </a:rPr>
              <a:t>lakierobejcy</a:t>
            </a:r>
            <a:r>
              <a:rPr lang="pl-PL" sz="2000" cap="small" dirty="0" smtClean="0">
                <a:solidFill>
                  <a:prstClr val="black"/>
                </a:solidFill>
              </a:rPr>
              <a:t> (wtedy wiklina papierowa przypomina zwykłą). Dobrze również na końcu używać lakieru bezbarwnego akrylowego – wtedy nasze prace będą bardziej trwałe i błyszczące. Do ozdabiania można użyć również techniki </a:t>
            </a:r>
            <a:r>
              <a:rPr lang="pl-PL" sz="2000" cap="small" dirty="0" err="1" smtClean="0">
                <a:solidFill>
                  <a:prstClr val="black"/>
                </a:solidFill>
              </a:rPr>
              <a:t>decoupage</a:t>
            </a:r>
            <a:endParaRPr lang="pl-PL" sz="2000" cap="small" dirty="0">
              <a:solidFill>
                <a:prstClr val="black"/>
              </a:solidFill>
            </a:endParaRPr>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16381">
            <a:off x="2102476" y="1671481"/>
            <a:ext cx="3480620" cy="2610465"/>
          </a:xfrm>
          <a:prstGeom prst="rect">
            <a:avLst/>
          </a:prstGeom>
        </p:spPr>
      </p:pic>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8653">
            <a:off x="210606" y="4164309"/>
            <a:ext cx="3448931" cy="2586698"/>
          </a:xfrm>
          <a:prstGeom prst="rect">
            <a:avLst/>
          </a:prstGeom>
        </p:spPr>
      </p:pic>
      <p:sp>
        <p:nvSpPr>
          <p:cNvPr id="12" name="pole tekstowe 11"/>
          <p:cNvSpPr txBox="1"/>
          <p:nvPr/>
        </p:nvSpPr>
        <p:spPr>
          <a:xfrm>
            <a:off x="8640897" y="5590898"/>
            <a:ext cx="2882096" cy="1015663"/>
          </a:xfrm>
          <a:prstGeom prst="rect">
            <a:avLst/>
          </a:prstGeom>
          <a:noFill/>
        </p:spPr>
        <p:txBody>
          <a:bodyPr wrap="square" rtlCol="0">
            <a:spAutoFit/>
          </a:bodyPr>
          <a:lstStyle/>
          <a:p>
            <a:pPr algn="r"/>
            <a:r>
              <a:rPr lang="pl-PL" sz="2000" cap="small" dirty="0" smtClean="0">
                <a:solidFill>
                  <a:prstClr val="black"/>
                </a:solidFill>
              </a:rPr>
              <a:t>Dziękuję za uwagę i zachęcam do wyplatania </a:t>
            </a:r>
            <a:r>
              <a:rPr lang="pl-PL" sz="2000" cap="small" dirty="0" smtClean="0">
                <a:solidFill>
                  <a:prstClr val="black"/>
                </a:solidFill>
                <a:sym typeface="Wingdings" panose="05000000000000000000" pitchFamily="2" charset="2"/>
              </a:rPr>
              <a:t></a:t>
            </a:r>
          </a:p>
          <a:p>
            <a:pPr algn="r"/>
            <a:r>
              <a:rPr lang="pl-PL" sz="2000" cap="small" dirty="0" smtClean="0">
                <a:solidFill>
                  <a:prstClr val="black"/>
                </a:solidFill>
                <a:sym typeface="Wingdings" panose="05000000000000000000" pitchFamily="2" charset="2"/>
              </a:rPr>
              <a:t>Ewa Kremer</a:t>
            </a:r>
            <a:endParaRPr lang="pl-PL" sz="2000" cap="small" dirty="0">
              <a:solidFill>
                <a:prstClr val="black"/>
              </a:solidFill>
            </a:endParaRPr>
          </a:p>
        </p:txBody>
      </p:sp>
    </p:spTree>
    <p:extLst>
      <p:ext uri="{BB962C8B-B14F-4D97-AF65-F5344CB8AC3E}">
        <p14:creationId xmlns:p14="http://schemas.microsoft.com/office/powerpoint/2010/main" val="2992891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1578078" y="204033"/>
            <a:ext cx="9099754"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smtClean="0">
                <a:ln/>
                <a:solidFill>
                  <a:schemeClr val="accent2">
                    <a:lumMod val="50000"/>
                  </a:schemeClr>
                </a:solidFill>
              </a:rPr>
              <a:t>Co jest potrzebne do przygotowania rurek?</a:t>
            </a:r>
            <a:endParaRPr lang="pl-PL" sz="4000" b="1" cap="small" dirty="0">
              <a:ln/>
              <a:solidFill>
                <a:schemeClr val="accent2">
                  <a:lumMod val="50000"/>
                </a:schemeClr>
              </a:solidFill>
            </a:endParaRPr>
          </a:p>
        </p:txBody>
      </p:sp>
      <p:sp>
        <p:nvSpPr>
          <p:cNvPr id="2" name="pole tekstowe 1"/>
          <p:cNvSpPr txBox="1"/>
          <p:nvPr/>
        </p:nvSpPr>
        <p:spPr>
          <a:xfrm>
            <a:off x="530941" y="1130711"/>
            <a:ext cx="4935794" cy="1015663"/>
          </a:xfrm>
          <a:prstGeom prst="rect">
            <a:avLst/>
          </a:prstGeom>
          <a:noFill/>
        </p:spPr>
        <p:txBody>
          <a:bodyPr wrap="square" rtlCol="0">
            <a:spAutoFit/>
          </a:bodyPr>
          <a:lstStyle/>
          <a:p>
            <a:pPr marL="285750" indent="-285750">
              <a:buFont typeface="Wingdings" panose="05000000000000000000" pitchFamily="2" charset="2"/>
              <a:buChar char="§"/>
            </a:pPr>
            <a:r>
              <a:rPr lang="pl-PL" sz="2000" cap="small" dirty="0" smtClean="0"/>
              <a:t>Dużo zwykłych, niepotrzebnych gazet (najlepiej typu NTO, Tygodnik Krapkowicki, Fakt, itp..)</a:t>
            </a:r>
            <a:endParaRPr lang="pl-PL" sz="2000" cap="small" dirty="0"/>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3293">
            <a:off x="2059330" y="1986451"/>
            <a:ext cx="2303991" cy="1727993"/>
          </a:xfrm>
          <a:prstGeom prst="rect">
            <a:avLst/>
          </a:prstGeom>
        </p:spPr>
      </p:pic>
      <p:sp>
        <p:nvSpPr>
          <p:cNvPr id="7" name="pole tekstowe 6"/>
          <p:cNvSpPr txBox="1"/>
          <p:nvPr/>
        </p:nvSpPr>
        <p:spPr>
          <a:xfrm>
            <a:off x="2472814" y="4570184"/>
            <a:ext cx="4935794" cy="707886"/>
          </a:xfrm>
          <a:prstGeom prst="rect">
            <a:avLst/>
          </a:prstGeom>
          <a:noFill/>
        </p:spPr>
        <p:txBody>
          <a:bodyPr wrap="square" rtlCol="0">
            <a:spAutoFit/>
          </a:bodyPr>
          <a:lstStyle/>
          <a:p>
            <a:pPr marL="285750" indent="-285750">
              <a:buFont typeface="Wingdings" panose="05000000000000000000" pitchFamily="2" charset="2"/>
              <a:buChar char="§"/>
            </a:pPr>
            <a:r>
              <a:rPr lang="pl-PL" sz="2000" cap="small" dirty="0" smtClean="0"/>
              <a:t>Klej do papieru, najlepiej nadają się te płynne, do kupienia np. w </a:t>
            </a:r>
            <a:r>
              <a:rPr lang="pl-PL" sz="2000" cap="small" dirty="0" err="1" smtClean="0"/>
              <a:t>kauflandzie</a:t>
            </a:r>
            <a:r>
              <a:rPr lang="pl-PL" sz="2000" cap="small" dirty="0" smtClean="0"/>
              <a:t> lub </a:t>
            </a:r>
            <a:r>
              <a:rPr lang="pl-PL" sz="2000" cap="small" dirty="0" err="1" smtClean="0"/>
              <a:t>tesco</a:t>
            </a:r>
            <a:r>
              <a:rPr lang="pl-PL" sz="2000" cap="small" dirty="0" smtClean="0"/>
              <a:t> </a:t>
            </a:r>
            <a:endParaRPr lang="pl-PL" sz="2000" cap="small" dirty="0"/>
          </a:p>
        </p:txBody>
      </p:sp>
      <p:pic>
        <p:nvPicPr>
          <p:cNvPr id="8" name="Obraz 7"/>
          <p:cNvPicPr>
            <a:picLocks noChangeAspect="1"/>
          </p:cNvPicPr>
          <p:nvPr/>
        </p:nvPicPr>
        <p:blipFill rotWithShape="1">
          <a:blip r:embed="rId3" cstate="print">
            <a:extLst>
              <a:ext uri="{28A0092B-C50C-407E-A947-70E740481C1C}">
                <a14:useLocalDpi xmlns:a14="http://schemas.microsoft.com/office/drawing/2010/main" val="0"/>
              </a:ext>
            </a:extLst>
          </a:blip>
          <a:srcRect t="25222" b="35741"/>
          <a:stretch/>
        </p:blipFill>
        <p:spPr>
          <a:xfrm rot="21255746">
            <a:off x="3711777" y="5528700"/>
            <a:ext cx="3652526" cy="1069371"/>
          </a:xfrm>
          <a:prstGeom prst="rect">
            <a:avLst/>
          </a:prstGeom>
        </p:spPr>
      </p:pic>
      <p:sp>
        <p:nvSpPr>
          <p:cNvPr id="9" name="pole tekstowe 8"/>
          <p:cNvSpPr txBox="1"/>
          <p:nvPr/>
        </p:nvSpPr>
        <p:spPr>
          <a:xfrm>
            <a:off x="6140246" y="2030429"/>
            <a:ext cx="4935794" cy="707886"/>
          </a:xfrm>
          <a:prstGeom prst="rect">
            <a:avLst/>
          </a:prstGeom>
          <a:noFill/>
        </p:spPr>
        <p:txBody>
          <a:bodyPr wrap="square" rtlCol="0">
            <a:spAutoFit/>
          </a:bodyPr>
          <a:lstStyle/>
          <a:p>
            <a:pPr marL="285750" indent="-285750">
              <a:buFont typeface="Wingdings" panose="05000000000000000000" pitchFamily="2" charset="2"/>
              <a:buChar char="§"/>
            </a:pPr>
            <a:r>
              <a:rPr lang="pl-PL" sz="2000" cap="small" dirty="0" smtClean="0"/>
              <a:t>Sztywny drut/pręt o długości ok.60-65Cm lub długi patyk do szaszłyków</a:t>
            </a:r>
            <a:endParaRPr lang="pl-PL" sz="2000" cap="small" dirty="0"/>
          </a:p>
        </p:txBody>
      </p:sp>
      <p:pic>
        <p:nvPicPr>
          <p:cNvPr id="13" name="Obraz 12"/>
          <p:cNvPicPr>
            <a:picLocks noChangeAspect="1"/>
          </p:cNvPicPr>
          <p:nvPr/>
        </p:nvPicPr>
        <p:blipFill rotWithShape="1">
          <a:blip r:embed="rId4" cstate="print">
            <a:extLst>
              <a:ext uri="{28A0092B-C50C-407E-A947-70E740481C1C}">
                <a14:useLocalDpi xmlns:a14="http://schemas.microsoft.com/office/drawing/2010/main" val="0"/>
              </a:ext>
            </a:extLst>
          </a:blip>
          <a:srcRect l="2258" t="45591" r="1075" b="22437"/>
          <a:stretch/>
        </p:blipFill>
        <p:spPr>
          <a:xfrm>
            <a:off x="6039319" y="2850447"/>
            <a:ext cx="5137647" cy="1274411"/>
          </a:xfrm>
          <a:prstGeom prst="rect">
            <a:avLst/>
          </a:prstGeom>
        </p:spPr>
      </p:pic>
    </p:spTree>
    <p:extLst>
      <p:ext uri="{BB962C8B-B14F-4D97-AF65-F5344CB8AC3E}">
        <p14:creationId xmlns:p14="http://schemas.microsoft.com/office/powerpoint/2010/main" val="14622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3982065" y="204033"/>
            <a:ext cx="3431458"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smtClean="0">
                <a:ln/>
                <a:solidFill>
                  <a:srgbClr val="ED7D31">
                    <a:lumMod val="50000"/>
                  </a:srgbClr>
                </a:solidFill>
              </a:rPr>
              <a:t>Jak ciąć gazety?</a:t>
            </a:r>
            <a:endParaRPr lang="pl-PL" sz="4000" b="1" cap="small" dirty="0">
              <a:ln/>
              <a:solidFill>
                <a:srgbClr val="ED7D31">
                  <a:lumMod val="50000"/>
                </a:srgbClr>
              </a:solidFill>
            </a:endParaRPr>
          </a:p>
        </p:txBody>
      </p:sp>
      <p:sp>
        <p:nvSpPr>
          <p:cNvPr id="2" name="pole tekstowe 1"/>
          <p:cNvSpPr txBox="1"/>
          <p:nvPr/>
        </p:nvSpPr>
        <p:spPr>
          <a:xfrm>
            <a:off x="530941" y="1130711"/>
            <a:ext cx="4935794" cy="400110"/>
          </a:xfrm>
          <a:prstGeom prst="rect">
            <a:avLst/>
          </a:prstGeom>
          <a:noFill/>
        </p:spPr>
        <p:txBody>
          <a:bodyPr wrap="square" rtlCol="0">
            <a:spAutoFit/>
          </a:bodyPr>
          <a:lstStyle/>
          <a:p>
            <a:r>
              <a:rPr lang="pl-PL" sz="2000" cap="small" dirty="0" smtClean="0">
                <a:solidFill>
                  <a:prstClr val="black"/>
                </a:solidFill>
              </a:rPr>
              <a:t>1. Gazetę rozkładamy maksymalnie pośrodku </a:t>
            </a:r>
            <a:endParaRPr lang="pl-PL" sz="2000" cap="small" dirty="0">
              <a:solidFill>
                <a:prstClr val="black"/>
              </a:solidFill>
            </a:endParaRPr>
          </a:p>
        </p:txBody>
      </p:sp>
      <p:sp>
        <p:nvSpPr>
          <p:cNvPr id="7" name="pole tekstowe 6"/>
          <p:cNvSpPr txBox="1"/>
          <p:nvPr/>
        </p:nvSpPr>
        <p:spPr>
          <a:xfrm>
            <a:off x="398207" y="3855527"/>
            <a:ext cx="5432322" cy="707886"/>
          </a:xfrm>
          <a:prstGeom prst="rect">
            <a:avLst/>
          </a:prstGeom>
          <a:noFill/>
        </p:spPr>
        <p:txBody>
          <a:bodyPr wrap="square" rtlCol="0">
            <a:spAutoFit/>
          </a:bodyPr>
          <a:lstStyle/>
          <a:p>
            <a:r>
              <a:rPr lang="pl-PL" sz="2000" cap="small" dirty="0" smtClean="0">
                <a:solidFill>
                  <a:prstClr val="black"/>
                </a:solidFill>
              </a:rPr>
              <a:t>2. Zaginamy w połowie i przecinamy ostrym nożykiem    lub nożyczkami</a:t>
            </a:r>
            <a:endParaRPr lang="pl-PL" sz="2000" cap="small" dirty="0">
              <a:solidFill>
                <a:prstClr val="black"/>
              </a:solidFill>
            </a:endParaRPr>
          </a:p>
        </p:txBody>
      </p:sp>
      <p:sp>
        <p:nvSpPr>
          <p:cNvPr id="9" name="pole tekstowe 8"/>
          <p:cNvSpPr txBox="1"/>
          <p:nvPr/>
        </p:nvSpPr>
        <p:spPr>
          <a:xfrm>
            <a:off x="6287730" y="911919"/>
            <a:ext cx="4935794" cy="707886"/>
          </a:xfrm>
          <a:prstGeom prst="rect">
            <a:avLst/>
          </a:prstGeom>
          <a:noFill/>
        </p:spPr>
        <p:txBody>
          <a:bodyPr wrap="square" rtlCol="0">
            <a:spAutoFit/>
          </a:bodyPr>
          <a:lstStyle/>
          <a:p>
            <a:r>
              <a:rPr lang="pl-PL" sz="2000" cap="small" dirty="0" smtClean="0">
                <a:solidFill>
                  <a:prstClr val="black"/>
                </a:solidFill>
              </a:rPr>
              <a:t>3. Całość zaginamy raz jeszcze na pół i znowu przecinamy</a:t>
            </a:r>
            <a:endParaRPr lang="pl-PL" sz="2000" cap="small" dirty="0">
              <a:solidFill>
                <a:prstClr val="black"/>
              </a:solidFill>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3114">
            <a:off x="1503791" y="1632123"/>
            <a:ext cx="2728121" cy="2046091"/>
          </a:xfrm>
          <a:prstGeom prst="rect">
            <a:avLst/>
          </a:prstGeom>
        </p:spPr>
      </p:pic>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t="31467" b="8800"/>
          <a:stretch/>
        </p:blipFill>
        <p:spPr>
          <a:xfrm rot="21249410">
            <a:off x="1349075" y="4507271"/>
            <a:ext cx="3629983" cy="1626232"/>
          </a:xfrm>
          <a:prstGeom prst="rect">
            <a:avLst/>
          </a:prstGeom>
        </p:spPr>
      </p:pic>
      <p:pic>
        <p:nvPicPr>
          <p:cNvPr id="10" name="Obraz 9"/>
          <p:cNvPicPr>
            <a:picLocks noChangeAspect="1"/>
          </p:cNvPicPr>
          <p:nvPr/>
        </p:nvPicPr>
        <p:blipFill rotWithShape="1">
          <a:blip r:embed="rId4" cstate="print">
            <a:extLst>
              <a:ext uri="{28A0092B-C50C-407E-A947-70E740481C1C}">
                <a14:useLocalDpi xmlns:a14="http://schemas.microsoft.com/office/drawing/2010/main" val="0"/>
              </a:ext>
            </a:extLst>
          </a:blip>
          <a:srcRect t="31455" b="5162"/>
          <a:stretch/>
        </p:blipFill>
        <p:spPr>
          <a:xfrm rot="21303104">
            <a:off x="6688590" y="1457908"/>
            <a:ext cx="3009814" cy="1430786"/>
          </a:xfrm>
          <a:prstGeom prst="rect">
            <a:avLst/>
          </a:prstGeom>
        </p:spPr>
      </p:pic>
      <p:sp>
        <p:nvSpPr>
          <p:cNvPr id="11" name="pole tekstowe 10"/>
          <p:cNvSpPr txBox="1"/>
          <p:nvPr/>
        </p:nvSpPr>
        <p:spPr>
          <a:xfrm>
            <a:off x="6110750" y="3234628"/>
            <a:ext cx="4935794" cy="400110"/>
          </a:xfrm>
          <a:prstGeom prst="rect">
            <a:avLst/>
          </a:prstGeom>
          <a:noFill/>
        </p:spPr>
        <p:txBody>
          <a:bodyPr wrap="square" rtlCol="0">
            <a:spAutoFit/>
          </a:bodyPr>
          <a:lstStyle/>
          <a:p>
            <a:r>
              <a:rPr lang="pl-PL" sz="2000" cap="small" dirty="0">
                <a:solidFill>
                  <a:prstClr val="black"/>
                </a:solidFill>
              </a:rPr>
              <a:t>4</a:t>
            </a:r>
            <a:r>
              <a:rPr lang="pl-PL" sz="2000" cap="small" dirty="0" smtClean="0">
                <a:solidFill>
                  <a:prstClr val="black"/>
                </a:solidFill>
              </a:rPr>
              <a:t>. </a:t>
            </a:r>
            <a:r>
              <a:rPr lang="pl-PL" sz="2000" cap="small" dirty="0">
                <a:solidFill>
                  <a:prstClr val="black"/>
                </a:solidFill>
              </a:rPr>
              <a:t>P</a:t>
            </a:r>
            <a:r>
              <a:rPr lang="pl-PL" sz="2000" cap="small" dirty="0" smtClean="0">
                <a:solidFill>
                  <a:prstClr val="black"/>
                </a:solidFill>
              </a:rPr>
              <a:t>ocięta gazeta powinna wyglądać tak: </a:t>
            </a:r>
            <a:endParaRPr lang="pl-PL" sz="2000" cap="small" dirty="0">
              <a:solidFill>
                <a:prstClr val="black"/>
              </a:solidFill>
            </a:endParaRPr>
          </a:p>
        </p:txBody>
      </p:sp>
      <p:pic>
        <p:nvPicPr>
          <p:cNvPr id="12" name="Obraz 11"/>
          <p:cNvPicPr>
            <a:picLocks noChangeAspect="1"/>
          </p:cNvPicPr>
          <p:nvPr/>
        </p:nvPicPr>
        <p:blipFill rotWithShape="1">
          <a:blip r:embed="rId5" cstate="print">
            <a:extLst>
              <a:ext uri="{28A0092B-C50C-407E-A947-70E740481C1C}">
                <a14:useLocalDpi xmlns:a14="http://schemas.microsoft.com/office/drawing/2010/main" val="0"/>
              </a:ext>
            </a:extLst>
          </a:blip>
          <a:srcRect l="1075" t="3010" b="6094"/>
          <a:stretch/>
        </p:blipFill>
        <p:spPr>
          <a:xfrm rot="348299">
            <a:off x="6396511" y="3799172"/>
            <a:ext cx="3369239" cy="2321845"/>
          </a:xfrm>
          <a:prstGeom prst="rect">
            <a:avLst/>
          </a:prstGeom>
        </p:spPr>
      </p:pic>
      <p:sp>
        <p:nvSpPr>
          <p:cNvPr id="13" name="pole tekstowe 12"/>
          <p:cNvSpPr txBox="1"/>
          <p:nvPr/>
        </p:nvSpPr>
        <p:spPr>
          <a:xfrm>
            <a:off x="9874531" y="5249561"/>
            <a:ext cx="2091327" cy="1323439"/>
          </a:xfrm>
          <a:prstGeom prst="rect">
            <a:avLst/>
          </a:prstGeom>
          <a:noFill/>
        </p:spPr>
        <p:txBody>
          <a:bodyPr wrap="square" rtlCol="0">
            <a:spAutoFit/>
          </a:bodyPr>
          <a:lstStyle/>
          <a:p>
            <a:r>
              <a:rPr lang="pl-PL" sz="2000" cap="small" dirty="0" smtClean="0">
                <a:solidFill>
                  <a:prstClr val="black"/>
                </a:solidFill>
              </a:rPr>
              <a:t>Jak już będziemy mieli takie paseczki, to możemy zacząć „kręcenie rurek”-&gt;</a:t>
            </a:r>
            <a:endParaRPr lang="pl-PL" sz="2000" cap="small" dirty="0">
              <a:solidFill>
                <a:prstClr val="black"/>
              </a:solidFill>
            </a:endParaRPr>
          </a:p>
        </p:txBody>
      </p:sp>
    </p:spTree>
    <p:extLst>
      <p:ext uri="{BB962C8B-B14F-4D97-AF65-F5344CB8AC3E}">
        <p14:creationId xmlns:p14="http://schemas.microsoft.com/office/powerpoint/2010/main" val="2068526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3982064" y="204033"/>
            <a:ext cx="3726425"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smtClean="0">
                <a:ln/>
                <a:solidFill>
                  <a:srgbClr val="ED7D31">
                    <a:lumMod val="50000"/>
                  </a:srgbClr>
                </a:solidFill>
              </a:rPr>
              <a:t>„Kręcenie rurek”</a:t>
            </a:r>
            <a:endParaRPr lang="pl-PL" sz="4000" b="1" cap="small" dirty="0">
              <a:ln/>
              <a:solidFill>
                <a:srgbClr val="ED7D31">
                  <a:lumMod val="50000"/>
                </a:srgbClr>
              </a:solidFill>
            </a:endParaRPr>
          </a:p>
        </p:txBody>
      </p:sp>
      <p:sp>
        <p:nvSpPr>
          <p:cNvPr id="2" name="pole tekstowe 1"/>
          <p:cNvSpPr txBox="1"/>
          <p:nvPr/>
        </p:nvSpPr>
        <p:spPr>
          <a:xfrm>
            <a:off x="307993" y="871355"/>
            <a:ext cx="4391826" cy="707886"/>
          </a:xfrm>
          <a:prstGeom prst="rect">
            <a:avLst/>
          </a:prstGeom>
          <a:noFill/>
        </p:spPr>
        <p:txBody>
          <a:bodyPr wrap="square" rtlCol="0">
            <a:spAutoFit/>
          </a:bodyPr>
          <a:lstStyle/>
          <a:p>
            <a:r>
              <a:rPr lang="pl-PL" sz="2000" cap="small" dirty="0">
                <a:solidFill>
                  <a:prstClr val="black"/>
                </a:solidFill>
              </a:rPr>
              <a:t>1. </a:t>
            </a:r>
            <a:r>
              <a:rPr lang="pl-PL" sz="2000" cap="small" dirty="0" smtClean="0">
                <a:solidFill>
                  <a:prstClr val="black"/>
                </a:solidFill>
              </a:rPr>
              <a:t>Lewy górny róg jednego paseczka smarujemy klejem </a:t>
            </a:r>
            <a:endParaRPr lang="pl-PL" sz="2000" cap="small" dirty="0">
              <a:solidFill>
                <a:prstClr val="black"/>
              </a:solidFill>
            </a:endParaRPr>
          </a:p>
        </p:txBody>
      </p:sp>
      <p:sp>
        <p:nvSpPr>
          <p:cNvPr id="7" name="pole tekstowe 6"/>
          <p:cNvSpPr txBox="1"/>
          <p:nvPr/>
        </p:nvSpPr>
        <p:spPr>
          <a:xfrm>
            <a:off x="345629" y="3234628"/>
            <a:ext cx="4727816" cy="1323439"/>
          </a:xfrm>
          <a:prstGeom prst="rect">
            <a:avLst/>
          </a:prstGeom>
          <a:noFill/>
        </p:spPr>
        <p:txBody>
          <a:bodyPr wrap="square" rtlCol="0">
            <a:spAutoFit/>
          </a:bodyPr>
          <a:lstStyle/>
          <a:p>
            <a:r>
              <a:rPr lang="pl-PL" sz="2000" cap="small" dirty="0">
                <a:solidFill>
                  <a:prstClr val="black"/>
                </a:solidFill>
              </a:rPr>
              <a:t>2. </a:t>
            </a:r>
            <a:r>
              <a:rPr lang="pl-PL" sz="2000" cap="small" dirty="0" smtClean="0">
                <a:solidFill>
                  <a:prstClr val="black"/>
                </a:solidFill>
              </a:rPr>
              <a:t>Kładziemy drut tak, aby lekko nachodził na dolny, prawy róg (tak aby utworzył się mały trójkącik). Zwracamy uwagę również na to, aby drut był możliwie blisko gazety</a:t>
            </a:r>
            <a:endParaRPr lang="pl-PL" sz="2000" cap="small" dirty="0">
              <a:solidFill>
                <a:prstClr val="black"/>
              </a:solidFill>
            </a:endParaRPr>
          </a:p>
        </p:txBody>
      </p:sp>
      <p:sp>
        <p:nvSpPr>
          <p:cNvPr id="9" name="pole tekstowe 8"/>
          <p:cNvSpPr txBox="1"/>
          <p:nvPr/>
        </p:nvSpPr>
        <p:spPr>
          <a:xfrm>
            <a:off x="5989354" y="1002512"/>
            <a:ext cx="5481483" cy="707886"/>
          </a:xfrm>
          <a:prstGeom prst="rect">
            <a:avLst/>
          </a:prstGeom>
          <a:noFill/>
        </p:spPr>
        <p:txBody>
          <a:bodyPr wrap="square" rtlCol="0">
            <a:spAutoFit/>
          </a:bodyPr>
          <a:lstStyle/>
          <a:p>
            <a:r>
              <a:rPr lang="pl-PL" sz="2000" cap="small" dirty="0">
                <a:solidFill>
                  <a:prstClr val="black"/>
                </a:solidFill>
              </a:rPr>
              <a:t>3. </a:t>
            </a:r>
            <a:r>
              <a:rPr lang="pl-PL" sz="2000" cap="small" dirty="0" smtClean="0">
                <a:solidFill>
                  <a:prstClr val="black"/>
                </a:solidFill>
              </a:rPr>
              <a:t>Zaginamy „trójkącik” z gazety na drut i próbujemy go zagiąć pod spód druta </a:t>
            </a:r>
            <a:endParaRPr lang="pl-PL" sz="2000" cap="small" dirty="0">
              <a:solidFill>
                <a:prstClr val="black"/>
              </a:solidFill>
            </a:endParaRPr>
          </a:p>
        </p:txBody>
      </p:sp>
      <p:sp>
        <p:nvSpPr>
          <p:cNvPr id="11" name="pole tekstowe 10"/>
          <p:cNvSpPr txBox="1"/>
          <p:nvPr/>
        </p:nvSpPr>
        <p:spPr>
          <a:xfrm>
            <a:off x="5723431" y="3706761"/>
            <a:ext cx="5747406" cy="1015663"/>
          </a:xfrm>
          <a:prstGeom prst="rect">
            <a:avLst/>
          </a:prstGeom>
          <a:noFill/>
        </p:spPr>
        <p:txBody>
          <a:bodyPr wrap="square" rtlCol="0">
            <a:spAutoFit/>
          </a:bodyPr>
          <a:lstStyle/>
          <a:p>
            <a:r>
              <a:rPr lang="pl-PL" sz="2000" cap="small" dirty="0">
                <a:solidFill>
                  <a:prstClr val="black"/>
                </a:solidFill>
              </a:rPr>
              <a:t>4. </a:t>
            </a:r>
            <a:r>
              <a:rPr lang="pl-PL" sz="2000" cap="small" dirty="0" smtClean="0">
                <a:solidFill>
                  <a:prstClr val="black"/>
                </a:solidFill>
              </a:rPr>
              <a:t>Zwijamy rurkę. Uwaga: nie wolno puszczać palców z zwijającej się rurki, gdyż się rozwinie. Miejsce sklejania dokładnie dociskamy</a:t>
            </a:r>
            <a:endParaRPr lang="pl-PL" sz="2000" cap="small" dirty="0">
              <a:solidFill>
                <a:prstClr val="black"/>
              </a:solidFill>
            </a:endParaRPr>
          </a:p>
        </p:txBody>
      </p:sp>
      <p:sp>
        <p:nvSpPr>
          <p:cNvPr id="13" name="pole tekstowe 12"/>
          <p:cNvSpPr txBox="1"/>
          <p:nvPr/>
        </p:nvSpPr>
        <p:spPr>
          <a:xfrm>
            <a:off x="10559846" y="5953831"/>
            <a:ext cx="1499420" cy="707886"/>
          </a:xfrm>
          <a:prstGeom prst="rect">
            <a:avLst/>
          </a:prstGeom>
          <a:noFill/>
        </p:spPr>
        <p:txBody>
          <a:bodyPr wrap="square" rtlCol="0">
            <a:spAutoFit/>
          </a:bodyPr>
          <a:lstStyle/>
          <a:p>
            <a:r>
              <a:rPr lang="pl-PL" sz="2000" cap="small" dirty="0" smtClean="0">
                <a:solidFill>
                  <a:prstClr val="black"/>
                </a:solidFill>
              </a:rPr>
              <a:t>Dalsze wskazówki-&gt;</a:t>
            </a:r>
            <a:endParaRPr lang="pl-PL" sz="2000" cap="small" dirty="0">
              <a:solidFill>
                <a:prstClr val="black"/>
              </a:solidFill>
            </a:endParaRPr>
          </a:p>
        </p:txBody>
      </p:sp>
      <p:pic>
        <p:nvPicPr>
          <p:cNvPr id="3" name="Obraz 2"/>
          <p:cNvPicPr>
            <a:picLocks noChangeAspect="1"/>
          </p:cNvPicPr>
          <p:nvPr/>
        </p:nvPicPr>
        <p:blipFill rotWithShape="1">
          <a:blip r:embed="rId2" cstate="print">
            <a:extLst>
              <a:ext uri="{28A0092B-C50C-407E-A947-70E740481C1C}">
                <a14:useLocalDpi xmlns:a14="http://schemas.microsoft.com/office/drawing/2010/main" val="0"/>
              </a:ext>
            </a:extLst>
          </a:blip>
          <a:srcRect l="24205" t="13369" r="51589" b="10348"/>
          <a:stretch/>
        </p:blipFill>
        <p:spPr>
          <a:xfrm rot="15975031">
            <a:off x="1953048" y="755013"/>
            <a:ext cx="1392695" cy="3291821"/>
          </a:xfrm>
          <a:prstGeom prst="rect">
            <a:avLst/>
          </a:prstGeom>
        </p:spPr>
      </p:pic>
      <p:pic>
        <p:nvPicPr>
          <p:cNvPr id="8" name="Obraz 7"/>
          <p:cNvPicPr>
            <a:picLocks noChangeAspect="1"/>
          </p:cNvPicPr>
          <p:nvPr/>
        </p:nvPicPr>
        <p:blipFill rotWithShape="1">
          <a:blip r:embed="rId3" cstate="print">
            <a:extLst>
              <a:ext uri="{28A0092B-C50C-407E-A947-70E740481C1C}">
                <a14:useLocalDpi xmlns:a14="http://schemas.microsoft.com/office/drawing/2010/main" val="0"/>
              </a:ext>
            </a:extLst>
          </a:blip>
          <a:srcRect b="27519"/>
          <a:stretch/>
        </p:blipFill>
        <p:spPr>
          <a:xfrm rot="21270972">
            <a:off x="6895424" y="1720798"/>
            <a:ext cx="3173476" cy="1725132"/>
          </a:xfrm>
          <a:prstGeom prst="rect">
            <a:avLst/>
          </a:prstGeom>
        </p:spPr>
      </p:pic>
      <p:pic>
        <p:nvPicPr>
          <p:cNvPr id="14" name="Obraz 13"/>
          <p:cNvPicPr>
            <a:picLocks noChangeAspect="1"/>
          </p:cNvPicPr>
          <p:nvPr/>
        </p:nvPicPr>
        <p:blipFill rotWithShape="1">
          <a:blip r:embed="rId4" cstate="print">
            <a:extLst>
              <a:ext uri="{28A0092B-C50C-407E-A947-70E740481C1C}">
                <a14:useLocalDpi xmlns:a14="http://schemas.microsoft.com/office/drawing/2010/main" val="0"/>
              </a:ext>
            </a:extLst>
          </a:blip>
          <a:srcRect l="23531" t="11730" r="55701" b="29861"/>
          <a:stretch/>
        </p:blipFill>
        <p:spPr>
          <a:xfrm rot="16531522">
            <a:off x="2146733" y="3844843"/>
            <a:ext cx="1703223" cy="3592526"/>
          </a:xfrm>
          <a:prstGeom prst="rect">
            <a:avLst/>
          </a:prstGeom>
        </p:spPr>
      </p:pic>
      <p:pic>
        <p:nvPicPr>
          <p:cNvPr id="15" name="Obraz 14"/>
          <p:cNvPicPr>
            <a:picLocks noChangeAspect="1"/>
          </p:cNvPicPr>
          <p:nvPr/>
        </p:nvPicPr>
        <p:blipFill rotWithShape="1">
          <a:blip r:embed="rId5" cstate="print">
            <a:extLst>
              <a:ext uri="{28A0092B-C50C-407E-A947-70E740481C1C}">
                <a14:useLocalDpi xmlns:a14="http://schemas.microsoft.com/office/drawing/2010/main" val="0"/>
              </a:ext>
            </a:extLst>
          </a:blip>
          <a:srcRect l="25927" t="10833" r="42763"/>
          <a:stretch/>
        </p:blipFill>
        <p:spPr>
          <a:xfrm rot="15830140">
            <a:off x="7620732" y="3879070"/>
            <a:ext cx="1569811" cy="3352964"/>
          </a:xfrm>
          <a:prstGeom prst="rect">
            <a:avLst/>
          </a:prstGeom>
        </p:spPr>
      </p:pic>
    </p:spTree>
    <p:extLst>
      <p:ext uri="{BB962C8B-B14F-4D97-AF65-F5344CB8AC3E}">
        <p14:creationId xmlns:p14="http://schemas.microsoft.com/office/powerpoint/2010/main" val="368239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2792361" y="50326"/>
            <a:ext cx="6951407"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smtClean="0">
                <a:ln/>
                <a:solidFill>
                  <a:srgbClr val="ED7D31">
                    <a:lumMod val="50000"/>
                  </a:srgbClr>
                </a:solidFill>
              </a:rPr>
              <a:t>Produkcja rurek do wyplatania</a:t>
            </a:r>
            <a:endParaRPr lang="pl-PL" sz="4000" b="1" cap="small" dirty="0">
              <a:ln/>
              <a:solidFill>
                <a:srgbClr val="ED7D31">
                  <a:lumMod val="50000"/>
                </a:srgbClr>
              </a:solidFill>
            </a:endParaRPr>
          </a:p>
        </p:txBody>
      </p:sp>
      <p:sp>
        <p:nvSpPr>
          <p:cNvPr id="2" name="pole tekstowe 1"/>
          <p:cNvSpPr txBox="1"/>
          <p:nvPr/>
        </p:nvSpPr>
        <p:spPr>
          <a:xfrm>
            <a:off x="966755" y="873906"/>
            <a:ext cx="4391826" cy="400110"/>
          </a:xfrm>
          <a:prstGeom prst="rect">
            <a:avLst/>
          </a:prstGeom>
          <a:noFill/>
        </p:spPr>
        <p:txBody>
          <a:bodyPr wrap="square" rtlCol="0">
            <a:spAutoFit/>
          </a:bodyPr>
          <a:lstStyle/>
          <a:p>
            <a:r>
              <a:rPr lang="pl-PL" sz="2000" cap="small" dirty="0" smtClean="0">
                <a:solidFill>
                  <a:prstClr val="black"/>
                </a:solidFill>
              </a:rPr>
              <a:t>Gotową rurkę ściągamy z druta/pręta</a:t>
            </a:r>
            <a:endParaRPr lang="pl-PL" sz="2000" cap="small" dirty="0">
              <a:solidFill>
                <a:prstClr val="black"/>
              </a:solidFill>
            </a:endParaRPr>
          </a:p>
        </p:txBody>
      </p:sp>
      <p:sp>
        <p:nvSpPr>
          <p:cNvPr id="7" name="pole tekstowe 6"/>
          <p:cNvSpPr txBox="1"/>
          <p:nvPr/>
        </p:nvSpPr>
        <p:spPr>
          <a:xfrm>
            <a:off x="428453" y="3393561"/>
            <a:ext cx="4727816" cy="400110"/>
          </a:xfrm>
          <a:prstGeom prst="rect">
            <a:avLst/>
          </a:prstGeom>
          <a:noFill/>
        </p:spPr>
        <p:txBody>
          <a:bodyPr wrap="square" rtlCol="0">
            <a:spAutoFit/>
          </a:bodyPr>
          <a:lstStyle/>
          <a:p>
            <a:r>
              <a:rPr lang="pl-PL" sz="2000" cap="small" dirty="0" smtClean="0">
                <a:solidFill>
                  <a:prstClr val="black"/>
                </a:solidFill>
              </a:rPr>
              <a:t>Rozpoczynamy produkcję kilkudziesięciu rurek</a:t>
            </a:r>
            <a:endParaRPr lang="pl-PL" sz="2000" cap="small" dirty="0">
              <a:solidFill>
                <a:prstClr val="black"/>
              </a:solidFill>
            </a:endParaRPr>
          </a:p>
        </p:txBody>
      </p:sp>
      <p:sp>
        <p:nvSpPr>
          <p:cNvPr id="9" name="pole tekstowe 8"/>
          <p:cNvSpPr txBox="1"/>
          <p:nvPr/>
        </p:nvSpPr>
        <p:spPr>
          <a:xfrm>
            <a:off x="5989354" y="1002512"/>
            <a:ext cx="5481483" cy="1015663"/>
          </a:xfrm>
          <a:prstGeom prst="rect">
            <a:avLst/>
          </a:prstGeom>
          <a:noFill/>
        </p:spPr>
        <p:txBody>
          <a:bodyPr wrap="square" rtlCol="0">
            <a:spAutoFit/>
          </a:bodyPr>
          <a:lstStyle/>
          <a:p>
            <a:r>
              <a:rPr lang="pl-PL" sz="2000" cap="small" dirty="0" smtClean="0">
                <a:solidFill>
                  <a:prstClr val="black"/>
                </a:solidFill>
              </a:rPr>
              <a:t>Należy zwrócić uwagę na to, że rurki z jednej strony są cienkie, z drugiej grubsze. Zawsze układamy rurki w taką samą stronę.</a:t>
            </a:r>
            <a:endParaRPr lang="pl-PL" sz="2000" cap="small" dirty="0">
              <a:solidFill>
                <a:prstClr val="black"/>
              </a:solidFill>
            </a:endParaRPr>
          </a:p>
        </p:txBody>
      </p:sp>
      <p:sp>
        <p:nvSpPr>
          <p:cNvPr id="11" name="pole tekstowe 10"/>
          <p:cNvSpPr txBox="1"/>
          <p:nvPr/>
        </p:nvSpPr>
        <p:spPr>
          <a:xfrm>
            <a:off x="5156269" y="4347150"/>
            <a:ext cx="6475292" cy="707886"/>
          </a:xfrm>
          <a:prstGeom prst="rect">
            <a:avLst/>
          </a:prstGeom>
          <a:noFill/>
        </p:spPr>
        <p:txBody>
          <a:bodyPr wrap="square" rtlCol="0">
            <a:spAutoFit/>
          </a:bodyPr>
          <a:lstStyle/>
          <a:p>
            <a:r>
              <a:rPr lang="pl-PL" sz="2000" cap="small" dirty="0" smtClean="0">
                <a:solidFill>
                  <a:prstClr val="black"/>
                </a:solidFill>
              </a:rPr>
              <a:t>UWAGA: Należy uważać, aby nie zatykać otworków z strony grubszej. To bardzo ważne potem, przy wyplataniu</a:t>
            </a:r>
            <a:endParaRPr lang="pl-PL" sz="2000" cap="small" dirty="0">
              <a:solidFill>
                <a:prstClr val="black"/>
              </a:solidFill>
            </a:endParaRPr>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21414" t="4194" r="33938"/>
          <a:stretch/>
        </p:blipFill>
        <p:spPr>
          <a:xfrm rot="15713115">
            <a:off x="1972732" y="1018017"/>
            <a:ext cx="1639255" cy="2638159"/>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6124">
            <a:off x="1342555" y="3920680"/>
            <a:ext cx="3264310" cy="2448233"/>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8609">
            <a:off x="6003747" y="2279232"/>
            <a:ext cx="2409148" cy="1806861"/>
          </a:xfrm>
          <a:prstGeom prst="rect">
            <a:avLst/>
          </a:prstGeom>
        </p:spPr>
      </p:pic>
      <p:pic>
        <p:nvPicPr>
          <p:cNvPr id="12" name="Obraz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35048">
            <a:off x="8798699" y="2111813"/>
            <a:ext cx="2504773" cy="1878580"/>
          </a:xfrm>
          <a:prstGeom prst="rect">
            <a:avLst/>
          </a:prstGeom>
        </p:spPr>
      </p:pic>
      <p:sp>
        <p:nvSpPr>
          <p:cNvPr id="16" name="pole tekstowe 15"/>
          <p:cNvSpPr txBox="1"/>
          <p:nvPr/>
        </p:nvSpPr>
        <p:spPr>
          <a:xfrm>
            <a:off x="6960863" y="5202016"/>
            <a:ext cx="3992647" cy="1323439"/>
          </a:xfrm>
          <a:prstGeom prst="rect">
            <a:avLst/>
          </a:prstGeom>
          <a:noFill/>
        </p:spPr>
        <p:txBody>
          <a:bodyPr wrap="square" rtlCol="0">
            <a:spAutoFit/>
          </a:bodyPr>
          <a:lstStyle/>
          <a:p>
            <a:r>
              <a:rPr lang="pl-PL" sz="2000" cap="small" dirty="0" smtClean="0">
                <a:solidFill>
                  <a:prstClr val="black"/>
                </a:solidFill>
              </a:rPr>
              <a:t>Kiedy będziemy mieli już około 30-40 rurek możemy zacząć wyplatanie swojego pierwszego koszyczka, wazonika, czy co nam się zamarzy </a:t>
            </a:r>
            <a:r>
              <a:rPr lang="pl-PL" sz="2000" cap="small" dirty="0" smtClean="0">
                <a:solidFill>
                  <a:prstClr val="black"/>
                </a:solidFill>
                <a:sym typeface="Wingdings" panose="05000000000000000000" pitchFamily="2" charset="2"/>
              </a:rPr>
              <a:t></a:t>
            </a:r>
            <a:endParaRPr lang="pl-PL" sz="2000" cap="small" dirty="0">
              <a:solidFill>
                <a:prstClr val="black"/>
              </a:solidFill>
            </a:endParaRPr>
          </a:p>
        </p:txBody>
      </p:sp>
    </p:spTree>
    <p:extLst>
      <p:ext uri="{BB962C8B-B14F-4D97-AF65-F5344CB8AC3E}">
        <p14:creationId xmlns:p14="http://schemas.microsoft.com/office/powerpoint/2010/main" val="76763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3392130" y="135381"/>
            <a:ext cx="5486401"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smtClean="0">
                <a:ln/>
                <a:solidFill>
                  <a:srgbClr val="ED7D31">
                    <a:lumMod val="50000"/>
                  </a:srgbClr>
                </a:solidFill>
              </a:rPr>
              <a:t>Dno koszyczka/wazonu</a:t>
            </a:r>
            <a:endParaRPr lang="pl-PL" sz="4000" b="1" cap="small" dirty="0">
              <a:ln/>
              <a:solidFill>
                <a:srgbClr val="ED7D31">
                  <a:lumMod val="50000"/>
                </a:srgbClr>
              </a:solidFill>
            </a:endParaRPr>
          </a:p>
        </p:txBody>
      </p:sp>
      <p:sp>
        <p:nvSpPr>
          <p:cNvPr id="2" name="pole tekstowe 1"/>
          <p:cNvSpPr txBox="1"/>
          <p:nvPr/>
        </p:nvSpPr>
        <p:spPr>
          <a:xfrm>
            <a:off x="799605" y="873890"/>
            <a:ext cx="11058097" cy="707886"/>
          </a:xfrm>
          <a:prstGeom prst="rect">
            <a:avLst/>
          </a:prstGeom>
          <a:noFill/>
        </p:spPr>
        <p:txBody>
          <a:bodyPr wrap="square" rtlCol="0">
            <a:spAutoFit/>
          </a:bodyPr>
          <a:lstStyle/>
          <a:p>
            <a:r>
              <a:rPr lang="pl-PL" sz="2000" cap="small" dirty="0" smtClean="0">
                <a:solidFill>
                  <a:prstClr val="black"/>
                </a:solidFill>
              </a:rPr>
              <a:t>W zależności od umiejętności manualnych, wieku oraz zręczności można wykonać dno z kartonu lub tradycyjnie – wyplatając:</a:t>
            </a:r>
            <a:endParaRPr lang="pl-PL" sz="2000" cap="small" dirty="0">
              <a:solidFill>
                <a:prstClr val="black"/>
              </a:solidFill>
            </a:endParaRPr>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13319" b="10251"/>
          <a:stretch/>
        </p:blipFill>
        <p:spPr>
          <a:xfrm rot="21018163">
            <a:off x="784462" y="2080966"/>
            <a:ext cx="4637294" cy="3601041"/>
          </a:xfrm>
          <a:prstGeom prst="rect">
            <a:avLst/>
          </a:prstGeom>
        </p:spPr>
      </p:pic>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l="6949" r="13164" b="9550"/>
          <a:stretch/>
        </p:blipFill>
        <p:spPr>
          <a:xfrm rot="160453">
            <a:off x="6471803" y="1915064"/>
            <a:ext cx="4195847" cy="3563004"/>
          </a:xfrm>
          <a:prstGeom prst="rect">
            <a:avLst/>
          </a:prstGeom>
        </p:spPr>
      </p:pic>
    </p:spTree>
    <p:extLst>
      <p:ext uri="{BB962C8B-B14F-4D97-AF65-F5344CB8AC3E}">
        <p14:creationId xmlns:p14="http://schemas.microsoft.com/office/powerpoint/2010/main" val="3634872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4213928" y="13794"/>
            <a:ext cx="3297918"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smtClean="0">
                <a:ln/>
                <a:solidFill>
                  <a:srgbClr val="ED7D31">
                    <a:lumMod val="50000"/>
                  </a:srgbClr>
                </a:solidFill>
              </a:rPr>
              <a:t>Dno z kartonu</a:t>
            </a:r>
            <a:endParaRPr lang="pl-PL" sz="4000" b="1" cap="small" dirty="0">
              <a:ln/>
              <a:solidFill>
                <a:srgbClr val="ED7D31">
                  <a:lumMod val="50000"/>
                </a:srgbClr>
              </a:solidFill>
            </a:endParaRPr>
          </a:p>
        </p:txBody>
      </p:sp>
      <p:sp>
        <p:nvSpPr>
          <p:cNvPr id="2" name="pole tekstowe 1"/>
          <p:cNvSpPr txBox="1"/>
          <p:nvPr/>
        </p:nvSpPr>
        <p:spPr>
          <a:xfrm>
            <a:off x="428452" y="802457"/>
            <a:ext cx="11301431" cy="707886"/>
          </a:xfrm>
          <a:prstGeom prst="rect">
            <a:avLst/>
          </a:prstGeom>
          <a:noFill/>
        </p:spPr>
        <p:txBody>
          <a:bodyPr wrap="square" rtlCol="0">
            <a:spAutoFit/>
          </a:bodyPr>
          <a:lstStyle/>
          <a:p>
            <a:r>
              <a:rPr lang="pl-PL" sz="2000" cap="small" dirty="0" smtClean="0">
                <a:solidFill>
                  <a:prstClr val="black"/>
                </a:solidFill>
              </a:rPr>
              <a:t>Potrzebne nam będą: kilka – kilkanaście rurek, dwa takie same koła z kartonu, klej magik. Wielkość kół i ilość rurek zależy od wielkości koszyka/wazonu jaki chcemy wykonać </a:t>
            </a:r>
            <a:endParaRPr lang="pl-PL" sz="2000" cap="small" dirty="0">
              <a:solidFill>
                <a:prstClr val="black"/>
              </a:solidFill>
            </a:endParaRPr>
          </a:p>
        </p:txBody>
      </p:sp>
      <p:sp>
        <p:nvSpPr>
          <p:cNvPr id="9" name="pole tekstowe 8"/>
          <p:cNvSpPr txBox="1"/>
          <p:nvPr/>
        </p:nvSpPr>
        <p:spPr>
          <a:xfrm>
            <a:off x="428450" y="2930824"/>
            <a:ext cx="5481483" cy="1631216"/>
          </a:xfrm>
          <a:prstGeom prst="rect">
            <a:avLst/>
          </a:prstGeom>
          <a:noFill/>
        </p:spPr>
        <p:txBody>
          <a:bodyPr wrap="square" rtlCol="0">
            <a:spAutoFit/>
          </a:bodyPr>
          <a:lstStyle/>
          <a:p>
            <a:r>
              <a:rPr lang="pl-PL" sz="2000" cap="small" dirty="0" smtClean="0">
                <a:solidFill>
                  <a:prstClr val="black"/>
                </a:solidFill>
              </a:rPr>
              <a:t>1. Smarujemy 1 koło klejem, układamy rurki tak jak na rysunku, w jednakowych odstępach – powstanie takie jakby słonko z promykami. Dokładamy dwie rurki, którymi będziemy pleść koszyk/wazon – jedna pod, druga nad jednym z wybranych promyczków</a:t>
            </a:r>
            <a:endParaRPr lang="pl-PL" sz="2000" cap="small" dirty="0">
              <a:solidFill>
                <a:prstClr val="black"/>
              </a:solidFill>
            </a:endParaRPr>
          </a:p>
        </p:txBody>
      </p:sp>
      <p:sp>
        <p:nvSpPr>
          <p:cNvPr id="16" name="pole tekstowe 15"/>
          <p:cNvSpPr txBox="1"/>
          <p:nvPr/>
        </p:nvSpPr>
        <p:spPr>
          <a:xfrm>
            <a:off x="6528241" y="2980316"/>
            <a:ext cx="4454391" cy="1323439"/>
          </a:xfrm>
          <a:prstGeom prst="rect">
            <a:avLst/>
          </a:prstGeom>
          <a:noFill/>
        </p:spPr>
        <p:txBody>
          <a:bodyPr wrap="square" rtlCol="0">
            <a:spAutoFit/>
          </a:bodyPr>
          <a:lstStyle/>
          <a:p>
            <a:r>
              <a:rPr lang="pl-PL" sz="2000" cap="small" dirty="0" smtClean="0">
                <a:solidFill>
                  <a:prstClr val="black"/>
                </a:solidFill>
              </a:rPr>
              <a:t>2. Smarujemy drugie koło z kartonu i przykrywamy nim przygotowaną podstawę. Tak przygotowane dno obciążamy i czekamy chociaż 5-10 minut. </a:t>
            </a:r>
            <a:endParaRPr lang="pl-PL" sz="2000" cap="small" dirty="0">
              <a:solidFill>
                <a:prstClr val="black"/>
              </a:solidFill>
            </a:endParaRPr>
          </a:p>
        </p:txBody>
      </p:sp>
      <p:pic>
        <p:nvPicPr>
          <p:cNvPr id="3" name="Obraz 2"/>
          <p:cNvPicPr>
            <a:picLocks noChangeAspect="1"/>
          </p:cNvPicPr>
          <p:nvPr/>
        </p:nvPicPr>
        <p:blipFill rotWithShape="1">
          <a:blip r:embed="rId2" cstate="print">
            <a:extLst>
              <a:ext uri="{28A0092B-C50C-407E-A947-70E740481C1C}">
                <a14:useLocalDpi xmlns:a14="http://schemas.microsoft.com/office/drawing/2010/main" val="0"/>
              </a:ext>
            </a:extLst>
          </a:blip>
          <a:srcRect l="4194" t="18351" b="22867"/>
          <a:stretch/>
        </p:blipFill>
        <p:spPr>
          <a:xfrm rot="21337179">
            <a:off x="4641196" y="1465089"/>
            <a:ext cx="3044620" cy="1401004"/>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07">
            <a:off x="1622323" y="4630469"/>
            <a:ext cx="2746477" cy="2059858"/>
          </a:xfrm>
          <a:prstGeom prst="rect">
            <a:avLst/>
          </a:prstGeom>
        </p:spPr>
      </p:pic>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8721">
            <a:off x="6152198" y="4403314"/>
            <a:ext cx="2803446" cy="2102584"/>
          </a:xfrm>
          <a:prstGeom prst="rect">
            <a:avLst/>
          </a:prstGeom>
        </p:spPr>
      </p:pic>
      <p:pic>
        <p:nvPicPr>
          <p:cNvPr id="14" name="Obraz 13"/>
          <p:cNvPicPr>
            <a:picLocks noChangeAspect="1"/>
          </p:cNvPicPr>
          <p:nvPr/>
        </p:nvPicPr>
        <p:blipFill rotWithShape="1">
          <a:blip r:embed="rId5" cstate="print">
            <a:extLst>
              <a:ext uri="{28A0092B-C50C-407E-A947-70E740481C1C}">
                <a14:useLocalDpi xmlns:a14="http://schemas.microsoft.com/office/drawing/2010/main" val="0"/>
              </a:ext>
            </a:extLst>
          </a:blip>
          <a:srcRect l="10188" t="21895" r="3217" b="5660"/>
          <a:stretch/>
        </p:blipFill>
        <p:spPr>
          <a:xfrm rot="284055">
            <a:off x="9119618" y="4316147"/>
            <a:ext cx="2815532" cy="1766608"/>
          </a:xfrm>
          <a:prstGeom prst="rect">
            <a:avLst/>
          </a:prstGeom>
        </p:spPr>
      </p:pic>
    </p:spTree>
    <p:extLst>
      <p:ext uri="{BB962C8B-B14F-4D97-AF65-F5344CB8AC3E}">
        <p14:creationId xmlns:p14="http://schemas.microsoft.com/office/powerpoint/2010/main" val="1763693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4213928" y="13794"/>
            <a:ext cx="3297918"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a:ln/>
                <a:solidFill>
                  <a:srgbClr val="ED7D31">
                    <a:lumMod val="50000"/>
                  </a:srgbClr>
                </a:solidFill>
              </a:rPr>
              <a:t>Dno </a:t>
            </a:r>
            <a:r>
              <a:rPr lang="pl-PL" sz="4000" b="1" cap="small" dirty="0" smtClean="0">
                <a:ln/>
                <a:solidFill>
                  <a:srgbClr val="ED7D31">
                    <a:lumMod val="50000"/>
                  </a:srgbClr>
                </a:solidFill>
              </a:rPr>
              <a:t>wyplatane</a:t>
            </a:r>
            <a:endParaRPr lang="pl-PL" sz="4000" b="1" cap="small" dirty="0">
              <a:ln/>
              <a:solidFill>
                <a:srgbClr val="ED7D31">
                  <a:lumMod val="50000"/>
                </a:srgbClr>
              </a:solidFill>
            </a:endParaRPr>
          </a:p>
        </p:txBody>
      </p:sp>
      <p:sp>
        <p:nvSpPr>
          <p:cNvPr id="2" name="pole tekstowe 1"/>
          <p:cNvSpPr txBox="1"/>
          <p:nvPr/>
        </p:nvSpPr>
        <p:spPr>
          <a:xfrm>
            <a:off x="428452" y="647749"/>
            <a:ext cx="4733483" cy="400110"/>
          </a:xfrm>
          <a:prstGeom prst="rect">
            <a:avLst/>
          </a:prstGeom>
          <a:noFill/>
        </p:spPr>
        <p:txBody>
          <a:bodyPr wrap="square" rtlCol="0">
            <a:spAutoFit/>
          </a:bodyPr>
          <a:lstStyle/>
          <a:p>
            <a:r>
              <a:rPr lang="pl-PL" sz="2000" cap="small" dirty="0" smtClean="0">
                <a:solidFill>
                  <a:prstClr val="black"/>
                </a:solidFill>
              </a:rPr>
              <a:t>1. Potrzebne </a:t>
            </a:r>
            <a:r>
              <a:rPr lang="pl-PL" sz="2000" cap="small" dirty="0">
                <a:solidFill>
                  <a:prstClr val="black"/>
                </a:solidFill>
              </a:rPr>
              <a:t>nam </a:t>
            </a:r>
            <a:r>
              <a:rPr lang="pl-PL" sz="2000" cap="small" dirty="0" smtClean="0">
                <a:solidFill>
                  <a:prstClr val="black"/>
                </a:solidFill>
              </a:rPr>
              <a:t>będą tylko rurki i klej magik</a:t>
            </a:r>
            <a:endParaRPr lang="pl-PL" sz="2000" cap="small" dirty="0">
              <a:solidFill>
                <a:prstClr val="black"/>
              </a:solidFill>
            </a:endParaRPr>
          </a:p>
        </p:txBody>
      </p:sp>
      <p:sp>
        <p:nvSpPr>
          <p:cNvPr id="9" name="pole tekstowe 8"/>
          <p:cNvSpPr txBox="1"/>
          <p:nvPr/>
        </p:nvSpPr>
        <p:spPr>
          <a:xfrm>
            <a:off x="182647" y="2858861"/>
            <a:ext cx="5087444" cy="1631216"/>
          </a:xfrm>
          <a:prstGeom prst="rect">
            <a:avLst/>
          </a:prstGeom>
          <a:noFill/>
        </p:spPr>
        <p:txBody>
          <a:bodyPr wrap="square" rtlCol="0">
            <a:spAutoFit/>
          </a:bodyPr>
          <a:lstStyle/>
          <a:p>
            <a:r>
              <a:rPr lang="pl-PL" sz="2000" cap="small" dirty="0" smtClean="0">
                <a:solidFill>
                  <a:prstClr val="black"/>
                </a:solidFill>
              </a:rPr>
              <a:t>2. Do małego koszyka/wazonu używamy 8 rurek. Układamy je tak, jak na rysunku – mniej więcej pośrodku każdej rurki. Zbliżamy maksymalnie do siebie tak, aby było jak najmniej dziur w koszyku/wazonie</a:t>
            </a:r>
            <a:endParaRPr lang="pl-PL" sz="2000" cap="small" dirty="0">
              <a:solidFill>
                <a:prstClr val="black"/>
              </a:solidFill>
            </a:endParaRPr>
          </a:p>
        </p:txBody>
      </p:sp>
      <p:sp>
        <p:nvSpPr>
          <p:cNvPr id="16" name="pole tekstowe 15"/>
          <p:cNvSpPr txBox="1"/>
          <p:nvPr/>
        </p:nvSpPr>
        <p:spPr>
          <a:xfrm>
            <a:off x="5862887" y="721681"/>
            <a:ext cx="6211126" cy="1015663"/>
          </a:xfrm>
          <a:prstGeom prst="rect">
            <a:avLst/>
          </a:prstGeom>
          <a:noFill/>
        </p:spPr>
        <p:txBody>
          <a:bodyPr wrap="square" rtlCol="0">
            <a:spAutoFit/>
          </a:bodyPr>
          <a:lstStyle/>
          <a:p>
            <a:r>
              <a:rPr lang="pl-PL" sz="2000" cap="small" dirty="0" smtClean="0">
                <a:solidFill>
                  <a:prstClr val="black"/>
                </a:solidFill>
              </a:rPr>
              <a:t>3. Dokładamy jedną dodatkową rurkę jak na rysunku – będzie to główna rurka (tworzą się dwie), którą będziemy dalej pleść i do niej dokładać kolejne rurki</a:t>
            </a:r>
            <a:endParaRPr lang="pl-PL" sz="2000" cap="small" dirty="0">
              <a:solidFill>
                <a:prstClr val="black"/>
              </a:solidFill>
            </a:endParaRPr>
          </a:p>
        </p:txBody>
      </p:sp>
      <p:pic>
        <p:nvPicPr>
          <p:cNvPr id="3" name="Obraz 2"/>
          <p:cNvPicPr>
            <a:picLocks noChangeAspect="1"/>
          </p:cNvPicPr>
          <p:nvPr/>
        </p:nvPicPr>
        <p:blipFill rotWithShape="1">
          <a:blip r:embed="rId2" cstate="print">
            <a:extLst>
              <a:ext uri="{28A0092B-C50C-407E-A947-70E740481C1C}">
                <a14:useLocalDpi xmlns:a14="http://schemas.microsoft.com/office/drawing/2010/main" val="0"/>
              </a:ext>
            </a:extLst>
          </a:blip>
          <a:srcRect l="4194" t="18351" b="57264"/>
          <a:stretch/>
        </p:blipFill>
        <p:spPr>
          <a:xfrm rot="21337179">
            <a:off x="737640" y="1157593"/>
            <a:ext cx="4223544" cy="806226"/>
          </a:xfrm>
          <a:prstGeom prst="rect">
            <a:avLst/>
          </a:prstGeom>
        </p:spPr>
      </p:pic>
      <p:pic>
        <p:nvPicPr>
          <p:cNvPr id="5" name="Obraz 4"/>
          <p:cNvPicPr>
            <a:picLocks noChangeAspect="1"/>
          </p:cNvPicPr>
          <p:nvPr/>
        </p:nvPicPr>
        <p:blipFill rotWithShape="1">
          <a:blip r:embed="rId3"/>
          <a:srcRect l="76567" t="53566" r="9056"/>
          <a:stretch/>
        </p:blipFill>
        <p:spPr>
          <a:xfrm rot="626561">
            <a:off x="2660804" y="1638728"/>
            <a:ext cx="1016777" cy="1705577"/>
          </a:xfrm>
          <a:prstGeom prst="rect">
            <a:avLst/>
          </a:prstGeom>
        </p:spPr>
      </p:pic>
      <p:pic>
        <p:nvPicPr>
          <p:cNvPr id="6" name="Obraz 5"/>
          <p:cNvPicPr>
            <a:picLocks noChangeAspect="1"/>
          </p:cNvPicPr>
          <p:nvPr/>
        </p:nvPicPr>
        <p:blipFill rotWithShape="1">
          <a:blip r:embed="rId4" cstate="print">
            <a:extLst>
              <a:ext uri="{28A0092B-C50C-407E-A947-70E740481C1C}">
                <a14:useLocalDpi xmlns:a14="http://schemas.microsoft.com/office/drawing/2010/main" val="0"/>
              </a:ext>
            </a:extLst>
          </a:blip>
          <a:srcRect l="25179" t="17746" r="12590" b="-1"/>
          <a:stretch/>
        </p:blipFill>
        <p:spPr>
          <a:xfrm rot="200381">
            <a:off x="1476132" y="4503888"/>
            <a:ext cx="2096951" cy="2078768"/>
          </a:xfrm>
          <a:prstGeom prst="rect">
            <a:avLst/>
          </a:prstGeom>
        </p:spPr>
      </p:pic>
      <p:pic>
        <p:nvPicPr>
          <p:cNvPr id="7" name="Obraz 6"/>
          <p:cNvPicPr>
            <a:picLocks noChangeAspect="1"/>
          </p:cNvPicPr>
          <p:nvPr/>
        </p:nvPicPr>
        <p:blipFill rotWithShape="1">
          <a:blip r:embed="rId5" cstate="print">
            <a:extLst>
              <a:ext uri="{28A0092B-C50C-407E-A947-70E740481C1C}">
                <a14:useLocalDpi xmlns:a14="http://schemas.microsoft.com/office/drawing/2010/main" val="0"/>
              </a:ext>
            </a:extLst>
          </a:blip>
          <a:srcRect l="6629" t="8724" r="20676" b="3438"/>
          <a:stretch/>
        </p:blipFill>
        <p:spPr>
          <a:xfrm rot="21209037">
            <a:off x="7701202" y="1817798"/>
            <a:ext cx="2056445" cy="1863653"/>
          </a:xfrm>
          <a:prstGeom prst="rect">
            <a:avLst/>
          </a:prstGeom>
        </p:spPr>
      </p:pic>
      <p:sp>
        <p:nvSpPr>
          <p:cNvPr id="15" name="pole tekstowe 14"/>
          <p:cNvSpPr txBox="1"/>
          <p:nvPr/>
        </p:nvSpPr>
        <p:spPr>
          <a:xfrm>
            <a:off x="4748980" y="3774483"/>
            <a:ext cx="7030065" cy="1631216"/>
          </a:xfrm>
          <a:prstGeom prst="rect">
            <a:avLst/>
          </a:prstGeom>
          <a:noFill/>
        </p:spPr>
        <p:txBody>
          <a:bodyPr wrap="square" rtlCol="0">
            <a:spAutoFit/>
          </a:bodyPr>
          <a:lstStyle/>
          <a:p>
            <a:r>
              <a:rPr lang="pl-PL" sz="2000" cap="small" dirty="0">
                <a:solidFill>
                  <a:prstClr val="black"/>
                </a:solidFill>
              </a:rPr>
              <a:t>4</a:t>
            </a:r>
            <a:r>
              <a:rPr lang="pl-PL" sz="2000" cap="small" dirty="0" smtClean="0">
                <a:solidFill>
                  <a:prstClr val="black"/>
                </a:solidFill>
              </a:rPr>
              <a:t>. Rozpoczynamy wyplatanie dna. Dołożona rurka dodatkowa tworzy dwie rurki do wyplatania. </a:t>
            </a:r>
            <a:r>
              <a:rPr lang="pl-PL" sz="2000" cap="small" dirty="0">
                <a:solidFill>
                  <a:prstClr val="black"/>
                </a:solidFill>
              </a:rPr>
              <a:t>T</a:t>
            </a:r>
            <a:r>
              <a:rPr lang="pl-PL" sz="2000" cap="small" dirty="0" smtClean="0">
                <a:solidFill>
                  <a:prstClr val="black"/>
                </a:solidFill>
              </a:rPr>
              <a:t>rzeba je przekładać naprzemiennie, zawsze w tym samym kierunku i w tej samej kolejności. Rurki przekładamy i „ugniatamy” najpierw co dwie, raz na dole, raz u góry. </a:t>
            </a:r>
            <a:endParaRPr lang="pl-PL" sz="2000" cap="small" dirty="0">
              <a:solidFill>
                <a:prstClr val="black"/>
              </a:solidFill>
            </a:endParaRPr>
          </a:p>
        </p:txBody>
      </p:sp>
      <p:pic>
        <p:nvPicPr>
          <p:cNvPr id="10" name="Obraz 9"/>
          <p:cNvPicPr>
            <a:picLocks noChangeAspect="1"/>
          </p:cNvPicPr>
          <p:nvPr/>
        </p:nvPicPr>
        <p:blipFill rotWithShape="1">
          <a:blip r:embed="rId6" cstate="print">
            <a:extLst>
              <a:ext uri="{28A0092B-C50C-407E-A947-70E740481C1C}">
                <a14:useLocalDpi xmlns:a14="http://schemas.microsoft.com/office/drawing/2010/main" val="0"/>
              </a:ext>
            </a:extLst>
          </a:blip>
          <a:srcRect l="19247" t="16057" r="10001" b="7957"/>
          <a:stretch/>
        </p:blipFill>
        <p:spPr>
          <a:xfrm>
            <a:off x="6715882" y="5106480"/>
            <a:ext cx="1977247" cy="1592616"/>
          </a:xfrm>
          <a:prstGeom prst="rect">
            <a:avLst/>
          </a:prstGeom>
        </p:spPr>
      </p:pic>
    </p:spTree>
    <p:extLst>
      <p:ext uri="{BB962C8B-B14F-4D97-AF65-F5344CB8AC3E}">
        <p14:creationId xmlns:p14="http://schemas.microsoft.com/office/powerpoint/2010/main" val="4152090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olid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pole tekstowe 3"/>
          <p:cNvSpPr txBox="1"/>
          <p:nvPr/>
        </p:nvSpPr>
        <p:spPr>
          <a:xfrm>
            <a:off x="3028334" y="6151"/>
            <a:ext cx="6125497"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4000" b="1" cap="small" dirty="0">
                <a:ln/>
                <a:solidFill>
                  <a:srgbClr val="ED7D31">
                    <a:lumMod val="50000"/>
                  </a:srgbClr>
                </a:solidFill>
              </a:rPr>
              <a:t>Dno </a:t>
            </a:r>
            <a:r>
              <a:rPr lang="pl-PL" sz="4000" b="1" cap="small" dirty="0" smtClean="0">
                <a:ln/>
                <a:solidFill>
                  <a:srgbClr val="ED7D31">
                    <a:lumMod val="50000"/>
                  </a:srgbClr>
                </a:solidFill>
              </a:rPr>
              <a:t>wyplatane – ciąg dalszy </a:t>
            </a:r>
            <a:endParaRPr lang="pl-PL" sz="4000" b="1" cap="small" dirty="0">
              <a:ln/>
              <a:solidFill>
                <a:srgbClr val="ED7D31">
                  <a:lumMod val="50000"/>
                </a:srgbClr>
              </a:solidFill>
            </a:endParaRPr>
          </a:p>
        </p:txBody>
      </p:sp>
      <p:sp>
        <p:nvSpPr>
          <p:cNvPr id="2" name="pole tekstowe 1"/>
          <p:cNvSpPr txBox="1"/>
          <p:nvPr/>
        </p:nvSpPr>
        <p:spPr>
          <a:xfrm>
            <a:off x="428452" y="647749"/>
            <a:ext cx="4733483" cy="707886"/>
          </a:xfrm>
          <a:prstGeom prst="rect">
            <a:avLst/>
          </a:prstGeom>
          <a:noFill/>
        </p:spPr>
        <p:txBody>
          <a:bodyPr wrap="square" rtlCol="0">
            <a:spAutoFit/>
          </a:bodyPr>
          <a:lstStyle/>
          <a:p>
            <a:r>
              <a:rPr lang="pl-PL" sz="2000" cap="small" dirty="0" smtClean="0">
                <a:solidFill>
                  <a:prstClr val="black"/>
                </a:solidFill>
              </a:rPr>
              <a:t>5. Wyplatamy w ten sposób(co dwie) 1 okrążenie </a:t>
            </a:r>
            <a:endParaRPr lang="pl-PL" sz="2000" cap="small" dirty="0">
              <a:solidFill>
                <a:prstClr val="black"/>
              </a:solidFill>
            </a:endParaRPr>
          </a:p>
        </p:txBody>
      </p:sp>
      <p:sp>
        <p:nvSpPr>
          <p:cNvPr id="9" name="pole tekstowe 8"/>
          <p:cNvSpPr txBox="1"/>
          <p:nvPr/>
        </p:nvSpPr>
        <p:spPr>
          <a:xfrm>
            <a:off x="162983" y="3440661"/>
            <a:ext cx="5087444" cy="1323439"/>
          </a:xfrm>
          <a:prstGeom prst="rect">
            <a:avLst/>
          </a:prstGeom>
          <a:noFill/>
        </p:spPr>
        <p:txBody>
          <a:bodyPr wrap="square" rtlCol="0">
            <a:spAutoFit/>
          </a:bodyPr>
          <a:lstStyle/>
          <a:p>
            <a:r>
              <a:rPr lang="pl-PL" sz="2000" cap="small" dirty="0" smtClean="0">
                <a:solidFill>
                  <a:prstClr val="black"/>
                </a:solidFill>
              </a:rPr>
              <a:t>6. Następnie zaczynamy wyplatać co jedną rurkę. Uwaga: należy równomiernie rozkładać rurki boczne oraz mocno uciskać i formować dno koszyka</a:t>
            </a:r>
            <a:endParaRPr lang="pl-PL" sz="2000" cap="small" dirty="0">
              <a:solidFill>
                <a:prstClr val="black"/>
              </a:solidFill>
            </a:endParaRPr>
          </a:p>
        </p:txBody>
      </p:sp>
      <p:sp>
        <p:nvSpPr>
          <p:cNvPr id="16" name="pole tekstowe 15"/>
          <p:cNvSpPr txBox="1"/>
          <p:nvPr/>
        </p:nvSpPr>
        <p:spPr>
          <a:xfrm>
            <a:off x="5263896" y="720150"/>
            <a:ext cx="3349162" cy="3477875"/>
          </a:xfrm>
          <a:prstGeom prst="rect">
            <a:avLst/>
          </a:prstGeom>
          <a:noFill/>
        </p:spPr>
        <p:txBody>
          <a:bodyPr wrap="square" rtlCol="0">
            <a:spAutoFit/>
          </a:bodyPr>
          <a:lstStyle/>
          <a:p>
            <a:r>
              <a:rPr lang="pl-PL" sz="2000" cap="small" dirty="0" smtClean="0">
                <a:solidFill>
                  <a:prstClr val="black"/>
                </a:solidFill>
              </a:rPr>
              <a:t>7. W pewnym momencie przychodzi czas na dokładanie kolejnych rurek głównych. Jeden koniec mamy cienki, drugi gruby. Cienki smarujemy klejem magikiem, tam trzeba dołożyć inną rurkę grubszym końcem. A do grubszej końcówki rurki głównej dokładamy inną rurkę cienką z posmarowanym końcem</a:t>
            </a:r>
            <a:endParaRPr lang="pl-PL" sz="2000" cap="small" dirty="0">
              <a:solidFill>
                <a:prstClr val="black"/>
              </a:solidFill>
            </a:endParaRPr>
          </a:p>
        </p:txBody>
      </p:sp>
      <p:sp>
        <p:nvSpPr>
          <p:cNvPr id="15" name="pole tekstowe 14"/>
          <p:cNvSpPr txBox="1"/>
          <p:nvPr/>
        </p:nvSpPr>
        <p:spPr>
          <a:xfrm>
            <a:off x="5161935" y="4378670"/>
            <a:ext cx="3755923" cy="2246769"/>
          </a:xfrm>
          <a:prstGeom prst="rect">
            <a:avLst/>
          </a:prstGeom>
          <a:noFill/>
        </p:spPr>
        <p:txBody>
          <a:bodyPr wrap="square" rtlCol="0">
            <a:spAutoFit/>
          </a:bodyPr>
          <a:lstStyle/>
          <a:p>
            <a:r>
              <a:rPr lang="pl-PL" sz="2000" cap="small" dirty="0" smtClean="0">
                <a:solidFill>
                  <a:prstClr val="black"/>
                </a:solidFill>
              </a:rPr>
              <a:t>8. Kontynuujemy wyplatanie formując i modelując dno przy każdym kolejnym przekładaniu rurek. Wyplatamy do takiego momentu, gdy stwierdzimy, że jest to nasza pożądana wielkość – taka jakiej potrzebujemy </a:t>
            </a:r>
            <a:r>
              <a:rPr lang="pl-PL" sz="2000" cap="small" dirty="0" smtClean="0">
                <a:solidFill>
                  <a:prstClr val="black"/>
                </a:solidFill>
                <a:sym typeface="Wingdings" panose="05000000000000000000" pitchFamily="2" charset="2"/>
              </a:rPr>
              <a:t></a:t>
            </a:r>
            <a:endParaRPr lang="pl-PL" sz="2000" cap="small" dirty="0">
              <a:solidFill>
                <a:prstClr val="black"/>
              </a:solidFill>
            </a:endParaRPr>
          </a:p>
        </p:txBody>
      </p:sp>
      <p:pic>
        <p:nvPicPr>
          <p:cNvPr id="8" name="Obraz 7"/>
          <p:cNvPicPr>
            <a:picLocks noChangeAspect="1"/>
          </p:cNvPicPr>
          <p:nvPr/>
        </p:nvPicPr>
        <p:blipFill rotWithShape="1">
          <a:blip r:embed="rId2" cstate="print">
            <a:extLst>
              <a:ext uri="{28A0092B-C50C-407E-A947-70E740481C1C}">
                <a14:useLocalDpi xmlns:a14="http://schemas.microsoft.com/office/drawing/2010/main" val="0"/>
              </a:ext>
            </a:extLst>
          </a:blip>
          <a:srcRect l="5275" t="6154" r="20220"/>
          <a:stretch/>
        </p:blipFill>
        <p:spPr>
          <a:xfrm rot="228230">
            <a:off x="1595659" y="1175282"/>
            <a:ext cx="2222090" cy="2099186"/>
          </a:xfrm>
          <a:prstGeom prst="rect">
            <a:avLst/>
          </a:prstGeom>
        </p:spPr>
      </p:pic>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3131" r="15181"/>
          <a:stretch/>
        </p:blipFill>
        <p:spPr>
          <a:xfrm rot="21330872">
            <a:off x="1347020" y="4492126"/>
            <a:ext cx="2369159" cy="2175169"/>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l="5545" t="14418" r="43993" b="2402"/>
          <a:stretch/>
        </p:blipFill>
        <p:spPr>
          <a:xfrm rot="21138395">
            <a:off x="8959064" y="506776"/>
            <a:ext cx="2390057" cy="2954742"/>
          </a:xfrm>
          <a:prstGeom prst="rect">
            <a:avLst/>
          </a:prstGeom>
        </p:spPr>
      </p:pic>
      <p:pic>
        <p:nvPicPr>
          <p:cNvPr id="13" name="Obraz 12"/>
          <p:cNvPicPr>
            <a:picLocks noChangeAspect="1"/>
          </p:cNvPicPr>
          <p:nvPr/>
        </p:nvPicPr>
        <p:blipFill rotWithShape="1">
          <a:blip r:embed="rId5" cstate="print">
            <a:extLst>
              <a:ext uri="{28A0092B-C50C-407E-A947-70E740481C1C}">
                <a14:useLocalDpi xmlns:a14="http://schemas.microsoft.com/office/drawing/2010/main" val="0"/>
              </a:ext>
            </a:extLst>
          </a:blip>
          <a:srcRect l="-2403" t="-801" r="16581" b="801"/>
          <a:stretch/>
        </p:blipFill>
        <p:spPr>
          <a:xfrm rot="336027">
            <a:off x="8844649" y="4102380"/>
            <a:ext cx="2809459" cy="2455185"/>
          </a:xfrm>
          <a:prstGeom prst="rect">
            <a:avLst/>
          </a:prstGeom>
        </p:spPr>
      </p:pic>
    </p:spTree>
    <p:extLst>
      <p:ext uri="{BB962C8B-B14F-4D97-AF65-F5344CB8AC3E}">
        <p14:creationId xmlns:p14="http://schemas.microsoft.com/office/powerpoint/2010/main" val="1464547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923</Words>
  <Application>Microsoft Office PowerPoint</Application>
  <PresentationFormat>Panoramiczny</PresentationFormat>
  <Paragraphs>51</Paragraphs>
  <Slides>12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Calibri Light</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CIT-Admin</dc:creator>
  <cp:lastModifiedBy>CIT-Admin</cp:lastModifiedBy>
  <cp:revision>22</cp:revision>
  <dcterms:created xsi:type="dcterms:W3CDTF">2016-05-04T08:35:29Z</dcterms:created>
  <dcterms:modified xsi:type="dcterms:W3CDTF">2016-05-04T12:27:53Z</dcterms:modified>
</cp:coreProperties>
</file>